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 id="2147483689" r:id="rId2"/>
    <p:sldMasterId id="2147483691" r:id="rId3"/>
    <p:sldMasterId id="2147483703" r:id="rId4"/>
  </p:sldMasterIdLst>
  <p:notesMasterIdLst>
    <p:notesMasterId r:id="rId37"/>
  </p:notesMasterIdLst>
  <p:sldIdLst>
    <p:sldId id="269" r:id="rId5"/>
    <p:sldId id="256" r:id="rId6"/>
    <p:sldId id="257" r:id="rId7"/>
    <p:sldId id="258" r:id="rId8"/>
    <p:sldId id="267" r:id="rId9"/>
    <p:sldId id="262" r:id="rId10"/>
    <p:sldId id="270" r:id="rId11"/>
    <p:sldId id="274" r:id="rId12"/>
    <p:sldId id="275" r:id="rId13"/>
    <p:sldId id="276" r:id="rId14"/>
    <p:sldId id="271" r:id="rId15"/>
    <p:sldId id="273" r:id="rId16"/>
    <p:sldId id="278" r:id="rId17"/>
    <p:sldId id="277" r:id="rId18"/>
    <p:sldId id="272" r:id="rId19"/>
    <p:sldId id="279" r:id="rId20"/>
    <p:sldId id="260" r:id="rId21"/>
    <p:sldId id="280" r:id="rId22"/>
    <p:sldId id="281" r:id="rId23"/>
    <p:sldId id="282" r:id="rId24"/>
    <p:sldId id="283" r:id="rId25"/>
    <p:sldId id="287" r:id="rId26"/>
    <p:sldId id="259" r:id="rId27"/>
    <p:sldId id="288" r:id="rId28"/>
    <p:sldId id="286" r:id="rId29"/>
    <p:sldId id="285" r:id="rId30"/>
    <p:sldId id="291" r:id="rId31"/>
    <p:sldId id="292" r:id="rId32"/>
    <p:sldId id="293" r:id="rId33"/>
    <p:sldId id="295" r:id="rId34"/>
    <p:sldId id="296" r:id="rId35"/>
    <p:sldId id="289"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E6A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1" d="100"/>
          <a:sy n="71" d="100"/>
        </p:scale>
        <p:origin x="-1296"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E3EBC5-F24C-4AC4-BE0C-117CC8DC1BD3}" type="datetimeFigureOut">
              <a:rPr lang="en-US" smtClean="0"/>
              <a:t>4/12/2022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27A2B-076F-45BC-BA5F-8A1C52DAB136}" type="slidenum">
              <a:rPr lang="en-US" smtClean="0"/>
              <a:t>‹#›</a:t>
            </a:fld>
            <a:endParaRPr lang="en-US"/>
          </a:p>
        </p:txBody>
      </p:sp>
    </p:spTree>
    <p:extLst>
      <p:ext uri="{BB962C8B-B14F-4D97-AF65-F5344CB8AC3E}">
        <p14:creationId xmlns:p14="http://schemas.microsoft.com/office/powerpoint/2010/main" val="6354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22266-50EE-4DDD-A796-1A196B02E62A}" type="slidenum">
              <a:rPr lang="zh-CN" altLang="en-US" smtClean="0">
                <a:solidFill>
                  <a:prstClr val="black"/>
                </a:solidFill>
                <a:latin typeface="等线" panose="020F0502020204030204"/>
              </a:rPr>
              <a:pPr/>
              <a:t>5</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913775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3511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3597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8997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497096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48108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4/12/2022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21981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4/12/2022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62575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28609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801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136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DC5CC1F7-74FF-4A2C-B1BE-C38C15FBDA00}" type="slidenum">
              <a:rPr lang="en-US"/>
              <a:pPr/>
              <a:t>‹#›</a:t>
            </a:fld>
            <a:endParaRPr lang="en-US"/>
          </a:p>
        </p:txBody>
      </p:sp>
    </p:spTree>
    <p:extLst>
      <p:ext uri="{BB962C8B-B14F-4D97-AF65-F5344CB8AC3E}">
        <p14:creationId xmlns:p14="http://schemas.microsoft.com/office/powerpoint/2010/main" val="421605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14480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DAAD3885-ED14-4BC0-A734-C91E909E74D3}" type="slidenum">
              <a:rPr lang="en-US"/>
              <a:pPr/>
              <a:t>‹#›</a:t>
            </a:fld>
            <a:endParaRPr lang="en-US"/>
          </a:p>
        </p:txBody>
      </p:sp>
    </p:spTree>
    <p:extLst>
      <p:ext uri="{BB962C8B-B14F-4D97-AF65-F5344CB8AC3E}">
        <p14:creationId xmlns:p14="http://schemas.microsoft.com/office/powerpoint/2010/main" val="818430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18A7C2F8-9F5A-4E63-B181-37A8E87A2944}" type="slidenum">
              <a:rPr lang="en-US"/>
              <a:pPr/>
              <a:t>‹#›</a:t>
            </a:fld>
            <a:endParaRPr lang="en-US"/>
          </a:p>
        </p:txBody>
      </p:sp>
    </p:spTree>
    <p:extLst>
      <p:ext uri="{BB962C8B-B14F-4D97-AF65-F5344CB8AC3E}">
        <p14:creationId xmlns:p14="http://schemas.microsoft.com/office/powerpoint/2010/main" val="4149204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fld id="{200880CC-F464-4BCE-97DC-EFDE6616ADAB}" type="slidenum">
              <a:rPr lang="en-US"/>
              <a:pPr/>
              <a:t>‹#›</a:t>
            </a:fld>
            <a:endParaRPr lang="en-US"/>
          </a:p>
        </p:txBody>
      </p:sp>
    </p:spTree>
    <p:extLst>
      <p:ext uri="{BB962C8B-B14F-4D97-AF65-F5344CB8AC3E}">
        <p14:creationId xmlns:p14="http://schemas.microsoft.com/office/powerpoint/2010/main" val="1196438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fld id="{E7B1C375-F6F6-47C8-A25A-033042225026}" type="slidenum">
              <a:rPr lang="en-US"/>
              <a:pPr/>
              <a:t>‹#›</a:t>
            </a:fld>
            <a:endParaRPr lang="en-US"/>
          </a:p>
        </p:txBody>
      </p:sp>
    </p:spTree>
    <p:extLst>
      <p:ext uri="{BB962C8B-B14F-4D97-AF65-F5344CB8AC3E}">
        <p14:creationId xmlns:p14="http://schemas.microsoft.com/office/powerpoint/2010/main" val="587931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fld id="{A7FCDC88-C1B0-4FC7-8163-9A6F68C07289}" type="slidenum">
              <a:rPr lang="en-US"/>
              <a:pPr/>
              <a:t>‹#›</a:t>
            </a:fld>
            <a:endParaRPr lang="en-US"/>
          </a:p>
        </p:txBody>
      </p:sp>
    </p:spTree>
    <p:extLst>
      <p:ext uri="{BB962C8B-B14F-4D97-AF65-F5344CB8AC3E}">
        <p14:creationId xmlns:p14="http://schemas.microsoft.com/office/powerpoint/2010/main" val="882964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fld id="{C283D377-206F-4CA1-AEC8-FA527D52BB2B}" type="slidenum">
              <a:rPr lang="en-US"/>
              <a:pPr/>
              <a:t>‹#›</a:t>
            </a:fld>
            <a:endParaRPr lang="en-US"/>
          </a:p>
        </p:txBody>
      </p:sp>
    </p:spTree>
    <p:extLst>
      <p:ext uri="{BB962C8B-B14F-4D97-AF65-F5344CB8AC3E}">
        <p14:creationId xmlns:p14="http://schemas.microsoft.com/office/powerpoint/2010/main" val="1216432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fld id="{6DD7DB48-8329-4E99-B841-955BC6BB0966}" type="slidenum">
              <a:rPr lang="en-US"/>
              <a:pPr/>
              <a:t>‹#›</a:t>
            </a:fld>
            <a:endParaRPr lang="en-US"/>
          </a:p>
        </p:txBody>
      </p:sp>
    </p:spTree>
    <p:extLst>
      <p:ext uri="{BB962C8B-B14F-4D97-AF65-F5344CB8AC3E}">
        <p14:creationId xmlns:p14="http://schemas.microsoft.com/office/powerpoint/2010/main" val="745698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fld id="{B251D632-8BA7-4CE4-9321-A1D5E6C7BB15}" type="slidenum">
              <a:rPr lang="en-US"/>
              <a:pPr/>
              <a:t>‹#›</a:t>
            </a:fld>
            <a:endParaRPr lang="en-US"/>
          </a:p>
        </p:txBody>
      </p:sp>
    </p:spTree>
    <p:extLst>
      <p:ext uri="{BB962C8B-B14F-4D97-AF65-F5344CB8AC3E}">
        <p14:creationId xmlns:p14="http://schemas.microsoft.com/office/powerpoint/2010/main" val="529384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79392B00-C9FD-41D3-85B6-CC919E57418A}" type="slidenum">
              <a:rPr lang="en-US"/>
              <a:pPr/>
              <a:t>‹#›</a:t>
            </a:fld>
            <a:endParaRPr lang="en-US"/>
          </a:p>
        </p:txBody>
      </p:sp>
    </p:spTree>
    <p:extLst>
      <p:ext uri="{BB962C8B-B14F-4D97-AF65-F5344CB8AC3E}">
        <p14:creationId xmlns:p14="http://schemas.microsoft.com/office/powerpoint/2010/main" val="2092826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31693443-2EDB-475A-A903-4E7B7CBED3D3}" type="slidenum">
              <a:rPr lang="en-US"/>
              <a:pPr/>
              <a:t>‹#›</a:t>
            </a:fld>
            <a:endParaRPr lang="en-US"/>
          </a:p>
        </p:txBody>
      </p:sp>
    </p:spTree>
    <p:extLst>
      <p:ext uri="{BB962C8B-B14F-4D97-AF65-F5344CB8AC3E}">
        <p14:creationId xmlns:p14="http://schemas.microsoft.com/office/powerpoint/2010/main" val="328788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43386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DC5CC1F7-74FF-4A2C-B1BE-C38C15FBDA00}" type="slidenum">
              <a:rPr lang="en-US"/>
              <a:pPr/>
              <a:t>‹#›</a:t>
            </a:fld>
            <a:endParaRPr lang="en-US"/>
          </a:p>
        </p:txBody>
      </p:sp>
    </p:spTree>
    <p:extLst>
      <p:ext uri="{BB962C8B-B14F-4D97-AF65-F5344CB8AC3E}">
        <p14:creationId xmlns:p14="http://schemas.microsoft.com/office/powerpoint/2010/main" val="17467078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DAAD3885-ED14-4BC0-A734-C91E909E74D3}" type="slidenum">
              <a:rPr lang="en-US"/>
              <a:pPr/>
              <a:t>‹#›</a:t>
            </a:fld>
            <a:endParaRPr lang="en-US"/>
          </a:p>
        </p:txBody>
      </p:sp>
    </p:spTree>
    <p:extLst>
      <p:ext uri="{BB962C8B-B14F-4D97-AF65-F5344CB8AC3E}">
        <p14:creationId xmlns:p14="http://schemas.microsoft.com/office/powerpoint/2010/main" val="364620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18A7C2F8-9F5A-4E63-B181-37A8E87A2944}" type="slidenum">
              <a:rPr lang="en-US"/>
              <a:pPr/>
              <a:t>‹#›</a:t>
            </a:fld>
            <a:endParaRPr lang="en-US"/>
          </a:p>
        </p:txBody>
      </p:sp>
    </p:spTree>
    <p:extLst>
      <p:ext uri="{BB962C8B-B14F-4D97-AF65-F5344CB8AC3E}">
        <p14:creationId xmlns:p14="http://schemas.microsoft.com/office/powerpoint/2010/main" val="1913583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fld id="{200880CC-F464-4BCE-97DC-EFDE6616ADAB}" type="slidenum">
              <a:rPr lang="en-US"/>
              <a:pPr/>
              <a:t>‹#›</a:t>
            </a:fld>
            <a:endParaRPr lang="en-US"/>
          </a:p>
        </p:txBody>
      </p:sp>
    </p:spTree>
    <p:extLst>
      <p:ext uri="{BB962C8B-B14F-4D97-AF65-F5344CB8AC3E}">
        <p14:creationId xmlns:p14="http://schemas.microsoft.com/office/powerpoint/2010/main" val="41976860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fld id="{E7B1C375-F6F6-47C8-A25A-033042225026}" type="slidenum">
              <a:rPr lang="en-US"/>
              <a:pPr/>
              <a:t>‹#›</a:t>
            </a:fld>
            <a:endParaRPr lang="en-US"/>
          </a:p>
        </p:txBody>
      </p:sp>
    </p:spTree>
    <p:extLst>
      <p:ext uri="{BB962C8B-B14F-4D97-AF65-F5344CB8AC3E}">
        <p14:creationId xmlns:p14="http://schemas.microsoft.com/office/powerpoint/2010/main" val="20827178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fld id="{A7FCDC88-C1B0-4FC7-8163-9A6F68C07289}" type="slidenum">
              <a:rPr lang="en-US"/>
              <a:pPr/>
              <a:t>‹#›</a:t>
            </a:fld>
            <a:endParaRPr lang="en-US"/>
          </a:p>
        </p:txBody>
      </p:sp>
    </p:spTree>
    <p:extLst>
      <p:ext uri="{BB962C8B-B14F-4D97-AF65-F5344CB8AC3E}">
        <p14:creationId xmlns:p14="http://schemas.microsoft.com/office/powerpoint/2010/main" val="2896907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fld id="{C283D377-206F-4CA1-AEC8-FA527D52BB2B}" type="slidenum">
              <a:rPr lang="en-US"/>
              <a:pPr/>
              <a:t>‹#›</a:t>
            </a:fld>
            <a:endParaRPr lang="en-US"/>
          </a:p>
        </p:txBody>
      </p:sp>
    </p:spTree>
    <p:extLst>
      <p:ext uri="{BB962C8B-B14F-4D97-AF65-F5344CB8AC3E}">
        <p14:creationId xmlns:p14="http://schemas.microsoft.com/office/powerpoint/2010/main" val="23518054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fld id="{6DD7DB48-8329-4E99-B841-955BC6BB0966}" type="slidenum">
              <a:rPr lang="en-US"/>
              <a:pPr/>
              <a:t>‹#›</a:t>
            </a:fld>
            <a:endParaRPr lang="en-US"/>
          </a:p>
        </p:txBody>
      </p:sp>
    </p:spTree>
    <p:extLst>
      <p:ext uri="{BB962C8B-B14F-4D97-AF65-F5344CB8AC3E}">
        <p14:creationId xmlns:p14="http://schemas.microsoft.com/office/powerpoint/2010/main" val="25194397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fld id="{B251D632-8BA7-4CE4-9321-A1D5E6C7BB15}" type="slidenum">
              <a:rPr lang="en-US"/>
              <a:pPr/>
              <a:t>‹#›</a:t>
            </a:fld>
            <a:endParaRPr lang="en-US"/>
          </a:p>
        </p:txBody>
      </p:sp>
    </p:spTree>
    <p:extLst>
      <p:ext uri="{BB962C8B-B14F-4D97-AF65-F5344CB8AC3E}">
        <p14:creationId xmlns:p14="http://schemas.microsoft.com/office/powerpoint/2010/main" val="35698566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79392B00-C9FD-41D3-85B6-CC919E57418A}" type="slidenum">
              <a:rPr lang="en-US"/>
              <a:pPr/>
              <a:t>‹#›</a:t>
            </a:fld>
            <a:endParaRPr lang="en-US"/>
          </a:p>
        </p:txBody>
      </p:sp>
    </p:spTree>
    <p:extLst>
      <p:ext uri="{BB962C8B-B14F-4D97-AF65-F5344CB8AC3E}">
        <p14:creationId xmlns:p14="http://schemas.microsoft.com/office/powerpoint/2010/main" val="407519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78730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31693443-2EDB-475A-A903-4E7B7CBED3D3}" type="slidenum">
              <a:rPr lang="en-US"/>
              <a:pPr/>
              <a:t>‹#›</a:t>
            </a:fld>
            <a:endParaRPr lang="en-US"/>
          </a:p>
        </p:txBody>
      </p:sp>
    </p:spTree>
    <p:extLst>
      <p:ext uri="{BB962C8B-B14F-4D97-AF65-F5344CB8AC3E}">
        <p14:creationId xmlns:p14="http://schemas.microsoft.com/office/powerpoint/2010/main" val="2510379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7335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4/12/2022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7226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4/12/2022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6972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4/12/2022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725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57487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4/12/2022</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929240932"/>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077078"/>
      </p:ext>
    </p:extLst>
  </p:cSld>
  <p:clrMap bg1="lt1" tx1="dk1" bg2="lt2" tx2="dk2" accent1="accent1" accent2="accent2" accent3="accent3" accent4="accent4" accent5="accent5" accent6="accent6" hlink="hlink" folHlink="folHlink"/>
  <p:sldLayoutIdLst>
    <p:sldLayoutId id="2147483690" r:id="rId1"/>
  </p:sldLayoutIdLst>
  <p:hf sldNum="0" hdr="0" ftr="0" dt="0"/>
  <p:txStyles>
    <p:titleStyle>
      <a:lvl1pPr algn="ctr" defTabSz="342900" rtl="0" eaLnBrk="1" latinLnBrk="0" hangingPunct="1">
        <a:spcBef>
          <a:spcPct val="0"/>
        </a:spcBef>
        <a:buNone/>
        <a:defRPr sz="1650" kern="1200">
          <a:solidFill>
            <a:schemeClr val="tx1"/>
          </a:solidFill>
          <a:latin typeface="+mj-lt"/>
          <a:ea typeface="+mj-ea"/>
          <a:cs typeface="+mj-cs"/>
        </a:defRPr>
      </a:lvl1pPr>
    </p:titleStyle>
    <p:bodyStyle>
      <a:lvl1pPr marL="128588" indent="-128588" algn="l" defTabSz="3429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278606" indent="-107156" algn="l" defTabSz="342900" rtl="0" eaLnBrk="1" latinLnBrk="0" hangingPunct="1">
        <a:spcBef>
          <a:spcPct val="20000"/>
        </a:spcBef>
        <a:buFont typeface="Arial" pitchFamily="34" charset="0"/>
        <a:buChar char="–"/>
        <a:defRPr sz="1050" kern="1200">
          <a:solidFill>
            <a:schemeClr val="tx1"/>
          </a:solidFill>
          <a:latin typeface="+mn-lt"/>
          <a:ea typeface="+mn-ea"/>
          <a:cs typeface="+mn-cs"/>
        </a:defRPr>
      </a:lvl2pPr>
      <a:lvl3pPr marL="428625" indent="-85725" algn="l" defTabSz="342900" rtl="0" eaLnBrk="1" latinLnBrk="0" hangingPunct="1">
        <a:spcBef>
          <a:spcPct val="20000"/>
        </a:spcBef>
        <a:buFont typeface="Arial" pitchFamily="34" charset="0"/>
        <a:buChar char="•"/>
        <a:defRPr sz="900" kern="1200">
          <a:solidFill>
            <a:schemeClr val="tx1"/>
          </a:solidFill>
          <a:latin typeface="+mn-lt"/>
          <a:ea typeface="+mn-ea"/>
          <a:cs typeface="+mn-cs"/>
        </a:defRPr>
      </a:lvl3pPr>
      <a:lvl4pPr marL="60007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4pPr>
      <a:lvl5pPr marL="77152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5pPr>
      <a:lvl6pPr marL="94297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6pPr>
      <a:lvl7pPr marL="111442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7pPr>
      <a:lvl8pPr marL="128587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8pPr>
      <a:lvl9pPr marL="145732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9pPr>
    </p:bodyStyle>
    <p:otherStyle>
      <a:defPPr>
        <a:defRPr lang="en-US"/>
      </a:defPPr>
      <a:lvl1pPr marL="0" algn="l" defTabSz="342900" rtl="0" eaLnBrk="1" latinLnBrk="0" hangingPunct="1">
        <a:defRPr sz="675" kern="1200">
          <a:solidFill>
            <a:schemeClr val="tx1"/>
          </a:solidFill>
          <a:latin typeface="+mn-lt"/>
          <a:ea typeface="+mn-ea"/>
          <a:cs typeface="+mn-cs"/>
        </a:defRPr>
      </a:lvl1pPr>
      <a:lvl2pPr marL="171450" algn="l" defTabSz="342900" rtl="0" eaLnBrk="1" latinLnBrk="0" hangingPunct="1">
        <a:defRPr sz="675" kern="1200">
          <a:solidFill>
            <a:schemeClr val="tx1"/>
          </a:solidFill>
          <a:latin typeface="+mn-lt"/>
          <a:ea typeface="+mn-ea"/>
          <a:cs typeface="+mn-cs"/>
        </a:defRPr>
      </a:lvl2pPr>
      <a:lvl3pPr marL="342900" algn="l" defTabSz="342900" rtl="0" eaLnBrk="1" latinLnBrk="0" hangingPunct="1">
        <a:defRPr sz="675" kern="1200">
          <a:solidFill>
            <a:schemeClr val="tx1"/>
          </a:solidFill>
          <a:latin typeface="+mn-lt"/>
          <a:ea typeface="+mn-ea"/>
          <a:cs typeface="+mn-cs"/>
        </a:defRPr>
      </a:lvl3pPr>
      <a:lvl4pPr marL="514350" algn="l" defTabSz="342900" rtl="0" eaLnBrk="1" latinLnBrk="0" hangingPunct="1">
        <a:defRPr sz="675" kern="1200">
          <a:solidFill>
            <a:schemeClr val="tx1"/>
          </a:solidFill>
          <a:latin typeface="+mn-lt"/>
          <a:ea typeface="+mn-ea"/>
          <a:cs typeface="+mn-cs"/>
        </a:defRPr>
      </a:lvl4pPr>
      <a:lvl5pPr marL="685800" algn="l" defTabSz="342900" rtl="0" eaLnBrk="1" latinLnBrk="0" hangingPunct="1">
        <a:defRPr sz="675" kern="1200">
          <a:solidFill>
            <a:schemeClr val="tx1"/>
          </a:solidFill>
          <a:latin typeface="+mn-lt"/>
          <a:ea typeface="+mn-ea"/>
          <a:cs typeface="+mn-cs"/>
        </a:defRPr>
      </a:lvl5pPr>
      <a:lvl6pPr marL="857250" algn="l" defTabSz="342900" rtl="0" eaLnBrk="1" latinLnBrk="0" hangingPunct="1">
        <a:defRPr sz="675" kern="1200">
          <a:solidFill>
            <a:schemeClr val="tx1"/>
          </a:solidFill>
          <a:latin typeface="+mn-lt"/>
          <a:ea typeface="+mn-ea"/>
          <a:cs typeface="+mn-cs"/>
        </a:defRPr>
      </a:lvl6pPr>
      <a:lvl7pPr marL="1028700" algn="l" defTabSz="342900" rtl="0" eaLnBrk="1" latinLnBrk="0" hangingPunct="1">
        <a:defRPr sz="675" kern="1200">
          <a:solidFill>
            <a:schemeClr val="tx1"/>
          </a:solidFill>
          <a:latin typeface="+mn-lt"/>
          <a:ea typeface="+mn-ea"/>
          <a:cs typeface="+mn-cs"/>
        </a:defRPr>
      </a:lvl7pPr>
      <a:lvl8pPr marL="1200150" algn="l" defTabSz="342900" rtl="0" eaLnBrk="1" latinLnBrk="0" hangingPunct="1">
        <a:defRPr sz="675" kern="1200">
          <a:solidFill>
            <a:schemeClr val="tx1"/>
          </a:solidFill>
          <a:latin typeface="+mn-lt"/>
          <a:ea typeface="+mn-ea"/>
          <a:cs typeface="+mn-cs"/>
        </a:defRPr>
      </a:lvl8pPr>
      <a:lvl9pPr marL="1371600" algn="l" defTabSz="342900" rtl="0" eaLnBrk="1" latinLnBrk="0" hangingPunct="1">
        <a:defRPr sz="67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914400">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914400" fontAlgn="base">
              <a:spcBef>
                <a:spcPct val="0"/>
              </a:spcBef>
              <a:spcAft>
                <a:spcPct val="0"/>
              </a:spcAft>
            </a:pPr>
            <a:fld id="{D59D925B-59DE-4F91-9082-98E25AF91A2C}" type="slidenum">
              <a:rPr lang="en-US" smtClean="0"/>
              <a:pPr defTabSz="914400" fontAlgn="base">
                <a:spcBef>
                  <a:spcPct val="0"/>
                </a:spcBef>
                <a:spcAft>
                  <a:spcPct val="0"/>
                </a:spcAft>
              </a:pPr>
              <a:t>‹#›</a:t>
            </a:fld>
            <a:endParaRPr lang="en-US" smtClean="0"/>
          </a:p>
        </p:txBody>
      </p:sp>
    </p:spTree>
    <p:extLst>
      <p:ext uri="{BB962C8B-B14F-4D97-AF65-F5344CB8AC3E}">
        <p14:creationId xmlns:p14="http://schemas.microsoft.com/office/powerpoint/2010/main" val="384029918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914400">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914400" fontAlgn="base">
              <a:spcBef>
                <a:spcPct val="0"/>
              </a:spcBef>
              <a:spcAft>
                <a:spcPct val="0"/>
              </a:spcAft>
            </a:pPr>
            <a:fld id="{D59D925B-59DE-4F91-9082-98E25AF91A2C}" type="slidenum">
              <a:rPr lang="en-US" smtClean="0"/>
              <a:pPr defTabSz="914400" fontAlgn="base">
                <a:spcBef>
                  <a:spcPct val="0"/>
                </a:spcBef>
                <a:spcAft>
                  <a:spcPct val="0"/>
                </a:spcAft>
              </a:pPr>
              <a:t>‹#›</a:t>
            </a:fld>
            <a:endParaRPr lang="en-US" smtClean="0"/>
          </a:p>
        </p:txBody>
      </p:sp>
    </p:spTree>
    <p:extLst>
      <p:ext uri="{BB962C8B-B14F-4D97-AF65-F5344CB8AC3E}">
        <p14:creationId xmlns:p14="http://schemas.microsoft.com/office/powerpoint/2010/main" val="95479344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9.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vmlDrawing" Target="../drawings/vmlDrawing2.vml"/><Relationship Id="rId5" Type="http://schemas.openxmlformats.org/officeDocument/2006/relationships/image" Target="../media/image34.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7.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0.wmf"/></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1.png"/><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val 15">
            <a:extLst>
              <a:ext uri="{FF2B5EF4-FFF2-40B4-BE49-F238E27FC236}">
                <a16:creationId xmlns="" xmlns:a16="http://schemas.microsoft.com/office/drawing/2014/main" id="{8508806E-216B-4634-A52C-7ADB09EC83DE}"/>
              </a:ext>
            </a:extLst>
          </p:cNvPr>
          <p:cNvSpPr>
            <a:spLocks noChangeAspect="1"/>
          </p:cNvSpPr>
          <p:nvPr>
            <p:custDataLst>
              <p:tags r:id="rId1"/>
            </p:custDataLst>
          </p:nvPr>
        </p:nvSpPr>
        <p:spPr>
          <a:xfrm>
            <a:off x="404132" y="-738868"/>
            <a:ext cx="8335736" cy="8335736"/>
          </a:xfrm>
          <a:prstGeom prst="ellipse">
            <a:avLst/>
          </a:prstGeom>
          <a:blipFill dpi="0" rotWithShape="0">
            <a:blip r:embed="rId3">
              <a:alphaModFix amt="50000"/>
              <a:extLst>
                <a:ext uri="{28A0092B-C50C-407E-A947-70E740481C1C}">
                  <a14:useLocalDpi xmlns:a14="http://schemas.microsoft.com/office/drawing/2010/main" val="0"/>
                </a:ext>
              </a:extLst>
            </a:blip>
            <a:srcRect/>
            <a:stretch>
              <a:fillRect l="-7533" t="-12135" r="-7533" b="-1213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Freeform: Shape 46">
            <a:extLst>
              <a:ext uri="{FF2B5EF4-FFF2-40B4-BE49-F238E27FC236}">
                <a16:creationId xmlns="" xmlns:a16="http://schemas.microsoft.com/office/drawing/2014/main" id="{AD83F24E-14FA-4842-B019-C5747F3004FF}"/>
              </a:ext>
            </a:extLst>
          </p:cNvPr>
          <p:cNvSpPr/>
          <p:nvPr/>
        </p:nvSpPr>
        <p:spPr>
          <a:xfrm>
            <a:off x="-9266465" y="3506023"/>
            <a:ext cx="28887" cy="338651"/>
          </a:xfrm>
          <a:custGeom>
            <a:avLst/>
            <a:gdLst>
              <a:gd name="connsiteX0" fmla="*/ 13483 w 38516"/>
              <a:gd name="connsiteY0" fmla="*/ 0 h 451534"/>
              <a:gd name="connsiteX1" fmla="*/ 18117 w 38516"/>
              <a:gd name="connsiteY1" fmla="*/ 183273 h 451534"/>
              <a:gd name="connsiteX2" fmla="*/ 38516 w 38516"/>
              <a:gd name="connsiteY2" fmla="*/ 451534 h 451534"/>
              <a:gd name="connsiteX3" fmla="*/ 28719 w 38516"/>
              <a:gd name="connsiteY3" fmla="*/ 417210 h 451534"/>
              <a:gd name="connsiteX4" fmla="*/ 0 w 38516"/>
              <a:gd name="connsiteY4" fmla="*/ 164002 h 451534"/>
              <a:gd name="connsiteX5" fmla="*/ 7238 w 38516"/>
              <a:gd name="connsiteY5" fmla="*/ 36562 h 451534"/>
              <a:gd name="connsiteX6" fmla="*/ 13483 w 38516"/>
              <a:gd name="connsiteY6" fmla="*/ 0 h 45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6" h="451534">
                <a:moveTo>
                  <a:pt x="13483" y="0"/>
                </a:moveTo>
                <a:lnTo>
                  <a:pt x="18117" y="183273"/>
                </a:lnTo>
                <a:lnTo>
                  <a:pt x="38516" y="451534"/>
                </a:lnTo>
                <a:lnTo>
                  <a:pt x="28719" y="417210"/>
                </a:lnTo>
                <a:cubicBezTo>
                  <a:pt x="9728" y="333957"/>
                  <a:pt x="0" y="249485"/>
                  <a:pt x="0" y="164002"/>
                </a:cubicBezTo>
                <a:cubicBezTo>
                  <a:pt x="0" y="121260"/>
                  <a:pt x="2432" y="78772"/>
                  <a:pt x="7238" y="36562"/>
                </a:cubicBezTo>
                <a:lnTo>
                  <a:pt x="13483" y="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4" name="Oval 53">
            <a:extLst>
              <a:ext uri="{FF2B5EF4-FFF2-40B4-BE49-F238E27FC236}">
                <a16:creationId xmlns="" xmlns:a16="http://schemas.microsoft.com/office/drawing/2014/main" id="{FE36440C-6A4D-4EEF-B20F-D25044408046}"/>
              </a:ext>
            </a:extLst>
          </p:cNvPr>
          <p:cNvSpPr/>
          <p:nvPr/>
        </p:nvSpPr>
        <p:spPr>
          <a:xfrm>
            <a:off x="171450" y="-971550"/>
            <a:ext cx="8801100" cy="8801100"/>
          </a:xfrm>
          <a:prstGeom prst="ellipse">
            <a:avLst/>
          </a:prstGeom>
          <a:noFill/>
          <a:ln w="254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4" name="Group 63">
            <a:extLst>
              <a:ext uri="{FF2B5EF4-FFF2-40B4-BE49-F238E27FC236}">
                <a16:creationId xmlns="" xmlns:a16="http://schemas.microsoft.com/office/drawing/2014/main" id="{65F8539B-E9CA-4E01-BC60-2CCD0FCB5A87}"/>
              </a:ext>
            </a:extLst>
          </p:cNvPr>
          <p:cNvGrpSpPr/>
          <p:nvPr/>
        </p:nvGrpSpPr>
        <p:grpSpPr>
          <a:xfrm>
            <a:off x="361951" y="1771650"/>
            <a:ext cx="8420100" cy="3140033"/>
            <a:chOff x="482601" y="1219200"/>
            <a:chExt cx="11226800" cy="4186710"/>
          </a:xfrm>
        </p:grpSpPr>
        <p:sp>
          <p:nvSpPr>
            <p:cNvPr id="52" name="Freeform: Shape 51">
              <a:extLst>
                <a:ext uri="{FF2B5EF4-FFF2-40B4-BE49-F238E27FC236}">
                  <a16:creationId xmlns="" xmlns:a16="http://schemas.microsoft.com/office/drawing/2014/main" id="{5779BF98-4711-432C-B002-3ECB45BF279F}"/>
                </a:ext>
              </a:extLst>
            </p:cNvPr>
            <p:cNvSpPr/>
            <p:nvPr/>
          </p:nvSpPr>
          <p:spPr>
            <a:xfrm>
              <a:off x="482601" y="1219200"/>
              <a:ext cx="11226800" cy="4186710"/>
            </a:xfrm>
            <a:custGeom>
              <a:avLst/>
              <a:gdLst>
                <a:gd name="connsiteX0" fmla="*/ 11089666 w 11107051"/>
                <a:gd name="connsiteY0" fmla="*/ 2690671 h 4186710"/>
                <a:gd name="connsiteX1" fmla="*/ 11083026 w 11107051"/>
                <a:gd name="connsiteY1" fmla="*/ 2777988 h 4186710"/>
                <a:gd name="connsiteX2" fmla="*/ 10774510 w 11107051"/>
                <a:gd name="connsiteY2" fmla="*/ 4120538 h 4186710"/>
                <a:gd name="connsiteX3" fmla="*/ 10748419 w 11107051"/>
                <a:gd name="connsiteY3" fmla="*/ 4186710 h 4186710"/>
                <a:gd name="connsiteX4" fmla="*/ 10674580 w 11107051"/>
                <a:gd name="connsiteY4" fmla="*/ 4103336 h 4186710"/>
                <a:gd name="connsiteX5" fmla="*/ 10306401 w 11107051"/>
                <a:gd name="connsiteY5" fmla="*/ 3783146 h 4186710"/>
                <a:gd name="connsiteX6" fmla="*/ 10290209 w 11107051"/>
                <a:gd name="connsiteY6" fmla="*/ 3771901 h 4186710"/>
                <a:gd name="connsiteX7" fmla="*/ 10306401 w 11107051"/>
                <a:gd name="connsiteY7" fmla="*/ 3760656 h 4186710"/>
                <a:gd name="connsiteX8" fmla="*/ 11082998 w 11107051"/>
                <a:gd name="connsiteY8" fmla="*/ 2729709 h 4186710"/>
                <a:gd name="connsiteX9" fmla="*/ 5549117 w 11107051"/>
                <a:gd name="connsiteY9" fmla="*/ 0 h 4186710"/>
                <a:gd name="connsiteX10" fmla="*/ 11104479 w 11107051"/>
                <a:gd name="connsiteY10" fmla="*/ 2349060 h 4186710"/>
                <a:gd name="connsiteX11" fmla="*/ 11107051 w 11107051"/>
                <a:gd name="connsiteY11" fmla="*/ 2394341 h 4186710"/>
                <a:gd name="connsiteX12" fmla="*/ 11104486 w 11107051"/>
                <a:gd name="connsiteY12" fmla="*/ 2495771 h 4186710"/>
                <a:gd name="connsiteX13" fmla="*/ 11089666 w 11107051"/>
                <a:gd name="connsiteY13" fmla="*/ 2690670 h 4186710"/>
                <a:gd name="connsiteX14" fmla="*/ 11082998 w 11107051"/>
                <a:gd name="connsiteY14" fmla="*/ 2729708 h 4186710"/>
                <a:gd name="connsiteX15" fmla="*/ 10306401 w 11107051"/>
                <a:gd name="connsiteY15" fmla="*/ 3760655 h 4186710"/>
                <a:gd name="connsiteX16" fmla="*/ 10290209 w 11107051"/>
                <a:gd name="connsiteY16" fmla="*/ 3771900 h 4186710"/>
                <a:gd name="connsiteX17" fmla="*/ 10161712 w 11107051"/>
                <a:gd name="connsiteY17" fmla="*/ 3682665 h 4186710"/>
                <a:gd name="connsiteX18" fmla="*/ 5549117 w 11107051"/>
                <a:gd name="connsiteY18" fmla="*/ 2590800 h 4186710"/>
                <a:gd name="connsiteX19" fmla="*/ 936522 w 11107051"/>
                <a:gd name="connsiteY19" fmla="*/ 3682665 h 4186710"/>
                <a:gd name="connsiteX20" fmla="*/ 808026 w 11107051"/>
                <a:gd name="connsiteY20" fmla="*/ 3771900 h 4186710"/>
                <a:gd name="connsiteX21" fmla="*/ 791833 w 11107051"/>
                <a:gd name="connsiteY21" fmla="*/ 3760655 h 4186710"/>
                <a:gd name="connsiteX22" fmla="*/ 324055 w 11107051"/>
                <a:gd name="connsiteY22" fmla="*/ 3328004 h 4186710"/>
                <a:gd name="connsiteX23" fmla="*/ 791833 w 11107051"/>
                <a:gd name="connsiteY23" fmla="*/ 3760655 h 4186710"/>
                <a:gd name="connsiteX24" fmla="*/ 808026 w 11107051"/>
                <a:gd name="connsiteY24" fmla="*/ 3771900 h 4186710"/>
                <a:gd name="connsiteX25" fmla="*/ 791833 w 11107051"/>
                <a:gd name="connsiteY25" fmla="*/ 3783145 h 4186710"/>
                <a:gd name="connsiteX26" fmla="*/ 423654 w 11107051"/>
                <a:gd name="connsiteY26" fmla="*/ 4103335 h 4186710"/>
                <a:gd name="connsiteX27" fmla="*/ 357347 w 11107051"/>
                <a:gd name="connsiteY27" fmla="*/ 4178204 h 4186710"/>
                <a:gd name="connsiteX28" fmla="*/ 334610 w 11107051"/>
                <a:gd name="connsiteY28" fmla="*/ 4120537 h 4186710"/>
                <a:gd name="connsiteX29" fmla="*/ 26094 w 11107051"/>
                <a:gd name="connsiteY29" fmla="*/ 2777987 h 4186710"/>
                <a:gd name="connsiteX30" fmla="*/ 25033 w 11107051"/>
                <a:gd name="connsiteY30" fmla="*/ 2764032 h 4186710"/>
                <a:gd name="connsiteX31" fmla="*/ 50611 w 11107051"/>
                <a:gd name="connsiteY31" fmla="*/ 2853646 h 4186710"/>
                <a:gd name="connsiteX32" fmla="*/ 161643 w 11107051"/>
                <a:gd name="connsiteY32" fmla="*/ 3095416 h 4186710"/>
                <a:gd name="connsiteX33" fmla="*/ 50611 w 11107051"/>
                <a:gd name="connsiteY33" fmla="*/ 2853646 h 4186710"/>
                <a:gd name="connsiteX34" fmla="*/ 25033 w 11107051"/>
                <a:gd name="connsiteY34" fmla="*/ 2764032 h 4186710"/>
                <a:gd name="connsiteX35" fmla="*/ 4634 w 11107051"/>
                <a:gd name="connsiteY35" fmla="*/ 2495771 h 4186710"/>
                <a:gd name="connsiteX36" fmla="*/ 0 w 11107051"/>
                <a:gd name="connsiteY36" fmla="*/ 2312498 h 4186710"/>
                <a:gd name="connsiteX37" fmla="*/ 15236 w 11107051"/>
                <a:gd name="connsiteY37" fmla="*/ 2223292 h 4186710"/>
                <a:gd name="connsiteX38" fmla="*/ 5549117 w 11107051"/>
                <a:gd name="connsiteY38" fmla="*/ 0 h 418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107051" h="4186710">
                  <a:moveTo>
                    <a:pt x="11089666" y="2690671"/>
                  </a:moveTo>
                  <a:lnTo>
                    <a:pt x="11083026" y="2777988"/>
                  </a:lnTo>
                  <a:cubicBezTo>
                    <a:pt x="11035596" y="3245027"/>
                    <a:pt x="10930332" y="3694968"/>
                    <a:pt x="10774510" y="4120538"/>
                  </a:cubicBezTo>
                  <a:lnTo>
                    <a:pt x="10748419" y="4186710"/>
                  </a:lnTo>
                  <a:lnTo>
                    <a:pt x="10674580" y="4103336"/>
                  </a:lnTo>
                  <a:cubicBezTo>
                    <a:pt x="10569024" y="3992229"/>
                    <a:pt x="10445773" y="3885266"/>
                    <a:pt x="10306401" y="3783146"/>
                  </a:cubicBezTo>
                  <a:lnTo>
                    <a:pt x="10290209" y="3771901"/>
                  </a:lnTo>
                  <a:lnTo>
                    <a:pt x="10306401" y="3760656"/>
                  </a:lnTo>
                  <a:cubicBezTo>
                    <a:pt x="10724519" y="3454297"/>
                    <a:pt x="10997540" y="3104346"/>
                    <a:pt x="11082998" y="2729709"/>
                  </a:cubicBezTo>
                  <a:close/>
                  <a:moveTo>
                    <a:pt x="5549117" y="0"/>
                  </a:moveTo>
                  <a:cubicBezTo>
                    <a:pt x="8525252" y="0"/>
                    <a:pt x="10955495" y="1040552"/>
                    <a:pt x="11104479" y="2349060"/>
                  </a:cubicBezTo>
                  <a:lnTo>
                    <a:pt x="11107051" y="2394341"/>
                  </a:lnTo>
                  <a:lnTo>
                    <a:pt x="11104486" y="2495771"/>
                  </a:lnTo>
                  <a:lnTo>
                    <a:pt x="11089666" y="2690670"/>
                  </a:lnTo>
                  <a:lnTo>
                    <a:pt x="11082998" y="2729708"/>
                  </a:lnTo>
                  <a:cubicBezTo>
                    <a:pt x="10997540" y="3104345"/>
                    <a:pt x="10724519" y="3454296"/>
                    <a:pt x="10306401" y="3760655"/>
                  </a:cubicBezTo>
                  <a:lnTo>
                    <a:pt x="10290209" y="3771900"/>
                  </a:lnTo>
                  <a:lnTo>
                    <a:pt x="10161712" y="3682665"/>
                  </a:lnTo>
                  <a:cubicBezTo>
                    <a:pt x="9162073" y="3023912"/>
                    <a:pt x="7469204" y="2590800"/>
                    <a:pt x="5549117" y="2590800"/>
                  </a:cubicBezTo>
                  <a:cubicBezTo>
                    <a:pt x="3629030" y="2590800"/>
                    <a:pt x="1936161" y="3023912"/>
                    <a:pt x="936522" y="3682665"/>
                  </a:cubicBezTo>
                  <a:lnTo>
                    <a:pt x="808026" y="3771900"/>
                  </a:lnTo>
                  <a:lnTo>
                    <a:pt x="791833" y="3760655"/>
                  </a:lnTo>
                  <a:cubicBezTo>
                    <a:pt x="606003" y="3624496"/>
                    <a:pt x="448834" y="3479726"/>
                    <a:pt x="324055" y="3328004"/>
                  </a:cubicBezTo>
                  <a:cubicBezTo>
                    <a:pt x="448834" y="3479726"/>
                    <a:pt x="606003" y="3624496"/>
                    <a:pt x="791833" y="3760655"/>
                  </a:cubicBezTo>
                  <a:lnTo>
                    <a:pt x="808026" y="3771900"/>
                  </a:lnTo>
                  <a:lnTo>
                    <a:pt x="791833" y="3783145"/>
                  </a:lnTo>
                  <a:cubicBezTo>
                    <a:pt x="652461" y="3885265"/>
                    <a:pt x="529210" y="3992228"/>
                    <a:pt x="423654" y="4103335"/>
                  </a:cubicBezTo>
                  <a:lnTo>
                    <a:pt x="357347" y="4178204"/>
                  </a:lnTo>
                  <a:lnTo>
                    <a:pt x="334610" y="4120537"/>
                  </a:lnTo>
                  <a:cubicBezTo>
                    <a:pt x="178788" y="3694967"/>
                    <a:pt x="73524" y="3245026"/>
                    <a:pt x="26094" y="2777987"/>
                  </a:cubicBezTo>
                  <a:lnTo>
                    <a:pt x="25033" y="2764032"/>
                  </a:lnTo>
                  <a:lnTo>
                    <a:pt x="50611" y="2853646"/>
                  </a:lnTo>
                  <a:cubicBezTo>
                    <a:pt x="78748" y="2935628"/>
                    <a:pt x="115914" y="3016287"/>
                    <a:pt x="161643" y="3095416"/>
                  </a:cubicBezTo>
                  <a:cubicBezTo>
                    <a:pt x="115914" y="3016287"/>
                    <a:pt x="78748" y="2935628"/>
                    <a:pt x="50611" y="2853646"/>
                  </a:cubicBezTo>
                  <a:lnTo>
                    <a:pt x="25033" y="2764032"/>
                  </a:lnTo>
                  <a:lnTo>
                    <a:pt x="4634" y="2495771"/>
                  </a:lnTo>
                  <a:lnTo>
                    <a:pt x="0" y="2312498"/>
                  </a:lnTo>
                  <a:lnTo>
                    <a:pt x="15236" y="2223292"/>
                  </a:lnTo>
                  <a:cubicBezTo>
                    <a:pt x="300097" y="974502"/>
                    <a:pt x="2668987" y="0"/>
                    <a:pt x="5549117" y="0"/>
                  </a:cubicBezTo>
                  <a:close/>
                </a:path>
              </a:pathLst>
            </a:custGeom>
            <a:solidFill>
              <a:schemeClr val="accent4">
                <a:lumMod val="20000"/>
                <a:lumOff val="80000"/>
              </a:schemeClr>
            </a:solidFill>
            <a:ln>
              <a:noFill/>
            </a:ln>
            <a:effectLst>
              <a:glow rad="368300">
                <a:schemeClr val="accent6">
                  <a:lumMod val="40000"/>
                  <a:lumOff val="60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69" name="TextBox 68">
              <a:extLst>
                <a:ext uri="{FF2B5EF4-FFF2-40B4-BE49-F238E27FC236}">
                  <a16:creationId xmlns="" xmlns:a16="http://schemas.microsoft.com/office/drawing/2014/main" id="{12E2699C-A270-4D9A-ABE6-B9030430E0DA}"/>
                </a:ext>
              </a:extLst>
            </p:cNvPr>
            <p:cNvSpPr txBox="1">
              <a:spLocks noChangeAspect="1"/>
            </p:cNvSpPr>
            <p:nvPr/>
          </p:nvSpPr>
          <p:spPr>
            <a:xfrm>
              <a:off x="1639492" y="2072000"/>
              <a:ext cx="8913017" cy="1902765"/>
            </a:xfrm>
            <a:custGeom>
              <a:avLst/>
              <a:gdLst>
                <a:gd name="connsiteX0" fmla="*/ 0 w 8913017"/>
                <a:gd name="connsiteY0" fmla="*/ 0 h 1902765"/>
                <a:gd name="connsiteX1" fmla="*/ 8913017 w 8913017"/>
                <a:gd name="connsiteY1" fmla="*/ 0 h 1902765"/>
                <a:gd name="connsiteX2" fmla="*/ 8913017 w 8913017"/>
                <a:gd name="connsiteY2" fmla="*/ 1902765 h 1902765"/>
                <a:gd name="connsiteX3" fmla="*/ 0 w 8913017"/>
                <a:gd name="connsiteY3" fmla="*/ 1902765 h 1902765"/>
              </a:gdLst>
              <a:ahLst/>
              <a:cxnLst>
                <a:cxn ang="0">
                  <a:pos x="connsiteX0" y="connsiteY0"/>
                </a:cxn>
                <a:cxn ang="0">
                  <a:pos x="connsiteX1" y="connsiteY1"/>
                </a:cxn>
                <a:cxn ang="0">
                  <a:pos x="connsiteX2" y="connsiteY2"/>
                </a:cxn>
                <a:cxn ang="0">
                  <a:pos x="connsiteX3" y="connsiteY3"/>
                </a:cxn>
              </a:cxnLst>
              <a:rect l="l" t="t" r="r" b="b"/>
              <a:pathLst>
                <a:path w="8913017" h="1902765">
                  <a:moveTo>
                    <a:pt x="0" y="0"/>
                  </a:moveTo>
                  <a:lnTo>
                    <a:pt x="8913017" y="0"/>
                  </a:lnTo>
                  <a:lnTo>
                    <a:pt x="8913017" y="1902765"/>
                  </a:lnTo>
                  <a:lnTo>
                    <a:pt x="0" y="1902765"/>
                  </a:lnTo>
                  <a:close/>
                </a:path>
              </a:pathLst>
            </a:custGeom>
            <a:solidFill>
              <a:scrgbClr r="0" g="0" b="0">
                <a:alpha val="0"/>
              </a:scrgbClr>
            </a:solidFill>
          </p:spPr>
          <p:txBody>
            <a:bodyPr wrap="square" lIns="0" tIns="0" rIns="0" bIns="0" rtlCol="0">
              <a:noAutofit/>
            </a:bodyPr>
            <a:lstStyle/>
            <a:p>
              <a:pPr algn="ctr">
                <a:lnSpc>
                  <a:spcPct val="120000"/>
                </a:lnSpc>
              </a:pPr>
              <a:endParaRPr lang="en-US" sz="4500" b="1">
                <a:solidFill>
                  <a:srgbClr val="FB3F19"/>
                </a:solidFill>
                <a:latin typeface="+mj-lt"/>
                <a:cs typeface="Arial" panose="020B0604020202020204" pitchFamily="34" charset="0"/>
              </a:endParaRPr>
            </a:p>
          </p:txBody>
        </p:sp>
      </p:grpSp>
      <p:pic>
        <p:nvPicPr>
          <p:cNvPr id="1036" name="Picture 12" descr="Cute rose natural isolated icon Royalty Free Vector Image">
            <a:extLst>
              <a:ext uri="{FF2B5EF4-FFF2-40B4-BE49-F238E27FC236}">
                <a16:creationId xmlns="" xmlns:a16="http://schemas.microsoft.com/office/drawing/2014/main" id="{202C5C2F-60F5-48B1-9E24-32FF68F5EF5F}"/>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5200" t="18889" r="14000" b="26667"/>
          <a:stretch/>
        </p:blipFill>
        <p:spPr bwMode="auto">
          <a:xfrm>
            <a:off x="703432" y="3127365"/>
            <a:ext cx="968011" cy="90146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Cute rose natural isolated icon Royalty Free Vector Image">
            <a:extLst>
              <a:ext uri="{FF2B5EF4-FFF2-40B4-BE49-F238E27FC236}">
                <a16:creationId xmlns="" xmlns:a16="http://schemas.microsoft.com/office/drawing/2014/main" id="{6D536CF1-9BF5-41F8-8A10-2425B2F025F4}"/>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5200" t="18889" r="14000" b="26667"/>
          <a:stretch/>
        </p:blipFill>
        <p:spPr bwMode="auto">
          <a:xfrm>
            <a:off x="7472558" y="3127365"/>
            <a:ext cx="968011" cy="901460"/>
          </a:xfrm>
          <a:prstGeom prst="rect">
            <a:avLst/>
          </a:prstGeom>
          <a:noFill/>
          <a:extLst>
            <a:ext uri="{909E8E84-426E-40DD-AFC4-6F175D3DCCD1}">
              <a14:hiddenFill xmlns:a14="http://schemas.microsoft.com/office/drawing/2010/main">
                <a:solidFill>
                  <a:srgbClr val="FFFFFF"/>
                </a:solidFill>
              </a14:hiddenFill>
            </a:ext>
          </a:extLst>
        </p:spPr>
      </p:pic>
      <p:sp>
        <p:nvSpPr>
          <p:cNvPr id="53" name="Oval 52">
            <a:extLst>
              <a:ext uri="{FF2B5EF4-FFF2-40B4-BE49-F238E27FC236}">
                <a16:creationId xmlns="" xmlns:a16="http://schemas.microsoft.com/office/drawing/2014/main" id="{E8991AFA-55A2-42E5-9B08-C9F1FD3C0692}"/>
              </a:ext>
            </a:extLst>
          </p:cNvPr>
          <p:cNvSpPr/>
          <p:nvPr/>
        </p:nvSpPr>
        <p:spPr>
          <a:xfrm>
            <a:off x="361951" y="-781050"/>
            <a:ext cx="8420099" cy="8420099"/>
          </a:xfrm>
          <a:prstGeom prst="ellipse">
            <a:avLst/>
          </a:prstGeom>
          <a:noFill/>
          <a:ln w="2540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p:nvPicPr>
        <p:blipFill>
          <a:blip r:embed="rId5"/>
          <a:stretch>
            <a:fillRect/>
          </a:stretch>
        </p:blipFill>
        <p:spPr>
          <a:xfrm>
            <a:off x="2032034" y="2220750"/>
            <a:ext cx="5079932" cy="1499746"/>
          </a:xfrm>
          <a:prstGeom prst="rect">
            <a:avLst/>
          </a:prstGeom>
        </p:spPr>
      </p:pic>
    </p:spTree>
    <p:extLst>
      <p:ext uri="{BB962C8B-B14F-4D97-AF65-F5344CB8AC3E}">
        <p14:creationId xmlns:p14="http://schemas.microsoft.com/office/powerpoint/2010/main" val="2281928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1500"/>
                                        <p:tgtEl>
                                          <p:spTgt spid="16"/>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nodeType="withEffect">
                                  <p:stCondLst>
                                    <p:cond delay="1750"/>
                                  </p:stCondLst>
                                  <p:childTnLst>
                                    <p:set>
                                      <p:cBhvr>
                                        <p:cTn id="15" dur="1" fill="hold">
                                          <p:stCondLst>
                                            <p:cond delay="0"/>
                                          </p:stCondLst>
                                        </p:cTn>
                                        <p:tgtEl>
                                          <p:spTgt spid="1036"/>
                                        </p:tgtEl>
                                        <p:attrNameLst>
                                          <p:attrName>style.visibility</p:attrName>
                                        </p:attrNameLst>
                                      </p:cBhvr>
                                      <p:to>
                                        <p:strVal val="visible"/>
                                      </p:to>
                                    </p:set>
                                    <p:animEffect transition="in" filter="fade">
                                      <p:cBhvr>
                                        <p:cTn id="16" dur="500"/>
                                        <p:tgtEl>
                                          <p:spTgt spid="1036"/>
                                        </p:tgtEl>
                                      </p:cBhvr>
                                    </p:animEffect>
                                  </p:childTnLst>
                                </p:cTn>
                              </p:par>
                              <p:par>
                                <p:cTn id="17" presetID="10" presetClass="entr" presetSubtype="0" fill="hold" nodeType="withEffect">
                                  <p:stCondLst>
                                    <p:cond delay="175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4" grpId="0" animBg="1"/>
      <p:bldP spid="53"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Freeform 5"/>
          <p:cNvSpPr/>
          <p:nvPr/>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24840 h 6858000"/>
              <a:gd name="connsiteX3" fmla="*/ 1447800 w 9144000"/>
              <a:gd name="connsiteY3" fmla="*/ 624840 h 6858000"/>
              <a:gd name="connsiteX4" fmla="*/ 22098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624840 h 6858000"/>
              <a:gd name="connsiteX3" fmla="*/ 1447800 w 9144000"/>
              <a:gd name="connsiteY3" fmla="*/ 929640 h 6858000"/>
              <a:gd name="connsiteX4" fmla="*/ 22098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22098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22098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8382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8382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8382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838200 w 9144000"/>
              <a:gd name="connsiteY4" fmla="*/ 35966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5966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5966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5966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5966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6537960 h 6858000"/>
              <a:gd name="connsiteX5" fmla="*/ 9144000 w 9144000"/>
              <a:gd name="connsiteY5" fmla="*/ 6537960 h 6858000"/>
              <a:gd name="connsiteX6" fmla="*/ 9144000 w 9144000"/>
              <a:gd name="connsiteY6" fmla="*/ 6858000 h 6858000"/>
              <a:gd name="connsiteX7" fmla="*/ 0 w 9144000"/>
              <a:gd name="connsiteY7" fmla="*/ 6858000 h 6858000"/>
              <a:gd name="connsiteX8" fmla="*/ 0 w 9144000"/>
              <a:gd name="connsiteY8"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6537960 h 6858000"/>
              <a:gd name="connsiteX5" fmla="*/ 9144000 w 9144000"/>
              <a:gd name="connsiteY5" fmla="*/ 6537960 h 6858000"/>
              <a:gd name="connsiteX6" fmla="*/ 9144000 w 9144000"/>
              <a:gd name="connsiteY6" fmla="*/ 6858000 h 6858000"/>
              <a:gd name="connsiteX7" fmla="*/ 0 w 9144000"/>
              <a:gd name="connsiteY7" fmla="*/ 6858000 h 6858000"/>
              <a:gd name="connsiteX8" fmla="*/ 0 w 9144000"/>
              <a:gd name="connsiteY8"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6537960 h 6858000"/>
              <a:gd name="connsiteX5" fmla="*/ 9144000 w 9144000"/>
              <a:gd name="connsiteY5" fmla="*/ 6537960 h 6858000"/>
              <a:gd name="connsiteX6" fmla="*/ 9144000 w 9144000"/>
              <a:gd name="connsiteY6" fmla="*/ 6858000 h 6858000"/>
              <a:gd name="connsiteX7" fmla="*/ 0 w 9144000"/>
              <a:gd name="connsiteY7" fmla="*/ 6858000 h 6858000"/>
              <a:gd name="connsiteX8" fmla="*/ 0 w 9144000"/>
              <a:gd name="connsiteY8"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615440 w 9144000"/>
              <a:gd name="connsiteY4" fmla="*/ 35204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6537960 h 6858000"/>
              <a:gd name="connsiteX5" fmla="*/ 9144000 w 9144000"/>
              <a:gd name="connsiteY5" fmla="*/ 6537960 h 6858000"/>
              <a:gd name="connsiteX6" fmla="*/ 9144000 w 9144000"/>
              <a:gd name="connsiteY6" fmla="*/ 6858000 h 6858000"/>
              <a:gd name="connsiteX7" fmla="*/ 0 w 9144000"/>
              <a:gd name="connsiteY7" fmla="*/ 6858000 h 6858000"/>
              <a:gd name="connsiteX8" fmla="*/ 0 w 9144000"/>
              <a:gd name="connsiteY8"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6537960 h 6858000"/>
              <a:gd name="connsiteX5" fmla="*/ 9144000 w 9144000"/>
              <a:gd name="connsiteY5" fmla="*/ 6537960 h 6858000"/>
              <a:gd name="connsiteX6" fmla="*/ 9144000 w 9144000"/>
              <a:gd name="connsiteY6" fmla="*/ 6858000 h 6858000"/>
              <a:gd name="connsiteX7" fmla="*/ 0 w 9144000"/>
              <a:gd name="connsiteY7" fmla="*/ 6858000 h 6858000"/>
              <a:gd name="connsiteX8" fmla="*/ 0 w 9144000"/>
              <a:gd name="connsiteY8" fmla="*/ 0 h 6858000"/>
              <a:gd name="connsiteX0" fmla="*/ 0 w 9144000"/>
              <a:gd name="connsiteY0" fmla="*/ 0 h 6858000"/>
              <a:gd name="connsiteX1" fmla="*/ 9144000 w 9144000"/>
              <a:gd name="connsiteY1" fmla="*/ 0 h 6858000"/>
              <a:gd name="connsiteX2" fmla="*/ 9144000 w 9144000"/>
              <a:gd name="connsiteY2" fmla="*/ 929640 h 6858000"/>
              <a:gd name="connsiteX3" fmla="*/ 2590800 w 9144000"/>
              <a:gd name="connsiteY3" fmla="*/ 929640 h 6858000"/>
              <a:gd name="connsiteX4" fmla="*/ 1371600 w 9144000"/>
              <a:gd name="connsiteY4" fmla="*/ 6537960 h 6858000"/>
              <a:gd name="connsiteX5" fmla="*/ 9144000 w 9144000"/>
              <a:gd name="connsiteY5" fmla="*/ 6537960 h 6858000"/>
              <a:gd name="connsiteX6" fmla="*/ 9144000 w 9144000"/>
              <a:gd name="connsiteY6" fmla="*/ 6858000 h 6858000"/>
              <a:gd name="connsiteX7" fmla="*/ 0 w 9144000"/>
              <a:gd name="connsiteY7" fmla="*/ 6858000 h 6858000"/>
              <a:gd name="connsiteX8" fmla="*/ 0 w 9144000"/>
              <a:gd name="connsiteY8" fmla="*/ 0 h 6858000"/>
              <a:gd name="connsiteX0" fmla="*/ 0 w 9144000"/>
              <a:gd name="connsiteY0" fmla="*/ 0 h 6858000"/>
              <a:gd name="connsiteX1" fmla="*/ 9144000 w 9144000"/>
              <a:gd name="connsiteY1" fmla="*/ 0 h 6858000"/>
              <a:gd name="connsiteX2" fmla="*/ 9144000 w 9144000"/>
              <a:gd name="connsiteY2" fmla="*/ 929640 h 6858000"/>
              <a:gd name="connsiteX3" fmla="*/ 2362200 w 9144000"/>
              <a:gd name="connsiteY3" fmla="*/ 929640 h 6858000"/>
              <a:gd name="connsiteX4" fmla="*/ 1371600 w 9144000"/>
              <a:gd name="connsiteY4" fmla="*/ 6537960 h 6858000"/>
              <a:gd name="connsiteX5" fmla="*/ 9144000 w 9144000"/>
              <a:gd name="connsiteY5" fmla="*/ 6537960 h 6858000"/>
              <a:gd name="connsiteX6" fmla="*/ 9144000 w 9144000"/>
              <a:gd name="connsiteY6" fmla="*/ 6858000 h 6858000"/>
              <a:gd name="connsiteX7" fmla="*/ 0 w 9144000"/>
              <a:gd name="connsiteY7" fmla="*/ 6858000 h 6858000"/>
              <a:gd name="connsiteX8" fmla="*/ 0 w 9144000"/>
              <a:gd name="connsiteY8" fmla="*/ 0 h 6858000"/>
              <a:gd name="connsiteX0" fmla="*/ 0 w 9144000"/>
              <a:gd name="connsiteY0" fmla="*/ 0 h 6858000"/>
              <a:gd name="connsiteX1" fmla="*/ 9144000 w 9144000"/>
              <a:gd name="connsiteY1" fmla="*/ 0 h 6858000"/>
              <a:gd name="connsiteX2" fmla="*/ 9144000 w 9144000"/>
              <a:gd name="connsiteY2" fmla="*/ 929640 h 6858000"/>
              <a:gd name="connsiteX3" fmla="*/ 2362200 w 9144000"/>
              <a:gd name="connsiteY3" fmla="*/ 929640 h 6858000"/>
              <a:gd name="connsiteX4" fmla="*/ 1432560 w 9144000"/>
              <a:gd name="connsiteY4" fmla="*/ 9296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2362200 w 9144000"/>
              <a:gd name="connsiteY3" fmla="*/ 929640 h 6858000"/>
              <a:gd name="connsiteX4" fmla="*/ 1432560 w 9144000"/>
              <a:gd name="connsiteY4" fmla="*/ 929640 h 6858000"/>
              <a:gd name="connsiteX5" fmla="*/ 24384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32560 w 9144000"/>
              <a:gd name="connsiteY3" fmla="*/ 929640 h 6858000"/>
              <a:gd name="connsiteX4" fmla="*/ 2438400 w 9144000"/>
              <a:gd name="connsiteY4" fmla="*/ 6537960 h 6858000"/>
              <a:gd name="connsiteX5" fmla="*/ 9144000 w 9144000"/>
              <a:gd name="connsiteY5" fmla="*/ 6537960 h 6858000"/>
              <a:gd name="connsiteX6" fmla="*/ 9144000 w 9144000"/>
              <a:gd name="connsiteY6" fmla="*/ 6858000 h 6858000"/>
              <a:gd name="connsiteX7" fmla="*/ 0 w 9144000"/>
              <a:gd name="connsiteY7" fmla="*/ 6858000 h 6858000"/>
              <a:gd name="connsiteX8" fmla="*/ 0 w 9144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a:moveTo>
                  <a:pt x="0" y="0"/>
                </a:moveTo>
                <a:lnTo>
                  <a:pt x="9144000" y="0"/>
                </a:lnTo>
                <a:lnTo>
                  <a:pt x="9144000" y="929640"/>
                </a:lnTo>
                <a:lnTo>
                  <a:pt x="1432560" y="929640"/>
                </a:lnTo>
                <a:lnTo>
                  <a:pt x="2438400" y="6537960"/>
                </a:lnTo>
                <a:lnTo>
                  <a:pt x="9144000" y="6537960"/>
                </a:lnTo>
                <a:lnTo>
                  <a:pt x="9144000" y="6858000"/>
                </a:lnTo>
                <a:lnTo>
                  <a:pt x="0" y="6858000"/>
                </a:lnTo>
                <a:lnTo>
                  <a:pt x="0" y="0"/>
                </a:lnTo>
                <a:close/>
              </a:path>
            </a:pathLst>
          </a:custGeom>
          <a:solidFill>
            <a:schemeClr val="accent4">
              <a:lumMod val="75000"/>
            </a:schemeClr>
          </a:solidFill>
          <a:effectLst>
            <a:glow rad="139700">
              <a:schemeClr val="accent4">
                <a:satMod val="175000"/>
                <a:alpha val="40000"/>
              </a:schemeClr>
            </a:glow>
            <a:innerShdw blurRad="63500" dist="50800" dir="2700000">
              <a:prstClr val="black">
                <a:alpha val="50000"/>
              </a:prstClr>
            </a:innerShdw>
            <a:softEdge rad="317500"/>
          </a:effectLst>
          <a:scene3d>
            <a:camera prst="orthographicFront">
              <a:rot lat="0" lon="0" rev="0"/>
            </a:camera>
            <a:lightRig rig="threePt" dir="t">
              <a:rot lat="0" lon="0" rev="1200000"/>
            </a:lightRig>
          </a:scene3d>
          <a:sp3d>
            <a:bevelT w="63500" h="25400" prst="hardEdge"/>
          </a:sp3d>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a:p>
        </p:txBody>
      </p:sp>
      <p:sp>
        <p:nvSpPr>
          <p:cNvPr id="16" name="Can 15"/>
          <p:cNvSpPr/>
          <p:nvPr/>
        </p:nvSpPr>
        <p:spPr>
          <a:xfrm>
            <a:off x="386159" y="530541"/>
            <a:ext cx="220028" cy="1963434"/>
          </a:xfrm>
          <a:prstGeom prst="can">
            <a:avLst>
              <a:gd name="adj" fmla="val 37857"/>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4345" name="Can 22"/>
          <p:cNvGrpSpPr>
            <a:grpSpLocks/>
          </p:cNvGrpSpPr>
          <p:nvPr/>
        </p:nvGrpSpPr>
        <p:grpSpPr bwMode="auto">
          <a:xfrm>
            <a:off x="125413" y="2406650"/>
            <a:ext cx="1270000" cy="341313"/>
            <a:chOff x="0" y="2742"/>
            <a:chExt cx="1225" cy="215"/>
          </a:xfrm>
        </p:grpSpPr>
        <p:pic>
          <p:nvPicPr>
            <p:cNvPr id="14376" name="Can 2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2"/>
              <a:ext cx="122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7" name="Text Box 11"/>
            <p:cNvSpPr txBox="1">
              <a:spLocks noChangeArrowheads="1"/>
            </p:cNvSpPr>
            <p:nvPr/>
          </p:nvSpPr>
          <p:spPr bwMode="auto">
            <a:xfrm rot="-5400000">
              <a:off x="556" y="2302"/>
              <a:ext cx="144" cy="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grpSp>
      <p:sp>
        <p:nvSpPr>
          <p:cNvPr id="24" name="Oval 23"/>
          <p:cNvSpPr/>
          <p:nvPr/>
        </p:nvSpPr>
        <p:spPr>
          <a:xfrm>
            <a:off x="295592" y="2338070"/>
            <a:ext cx="365761" cy="365760"/>
          </a:xfrm>
          <a:prstGeom prst="ellipse">
            <a:avLst/>
          </a:prstGeom>
          <a:scene3d>
            <a:camera prst="orthographicFront"/>
            <a:lightRig rig="threePt" dir="t"/>
          </a:scene3d>
          <a:sp3d>
            <a:bevelT prst="slope"/>
          </a:sp3d>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a:xfrm>
            <a:off x="297498" y="259080"/>
            <a:ext cx="365759" cy="365760"/>
          </a:xfrm>
          <a:prstGeom prst="ellipse">
            <a:avLst/>
          </a:prstGeom>
          <a:solidFill>
            <a:srgbClr val="FFFF00"/>
          </a:solidFill>
          <a:scene3d>
            <a:camera prst="orthographicFront"/>
            <a:lightRig rig="threePt" dir="t"/>
          </a:scene3d>
          <a:sp3d>
            <a:bevelT prst="slope"/>
          </a:sp3d>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en-US"/>
          </a:p>
        </p:txBody>
      </p:sp>
      <p:pic>
        <p:nvPicPr>
          <p:cNvPr id="14355" name="Flowchart: Display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1106488"/>
            <a:ext cx="2025651"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lowchart: Display 8"/>
          <p:cNvSpPr/>
          <p:nvPr/>
        </p:nvSpPr>
        <p:spPr>
          <a:xfrm>
            <a:off x="70436" y="1128077"/>
            <a:ext cx="1872228" cy="838201"/>
          </a:xfrm>
          <a:prstGeom prst="flowChartDisplay">
            <a:avLst/>
          </a:prstGeom>
          <a:effectLst>
            <a:glow rad="228600">
              <a:schemeClr val="accent6">
                <a:satMod val="175000"/>
                <a:alpha val="40000"/>
              </a:schemeClr>
            </a:glow>
            <a:outerShdw blurRad="40000" dist="20000" dir="5400000" rotWithShape="0">
              <a:srgbClr val="000000">
                <a:alpha val="38000"/>
              </a:srgbClr>
            </a:outerShdw>
          </a:effectLst>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a:p>
        </p:txBody>
      </p:sp>
      <p:grpSp>
        <p:nvGrpSpPr>
          <p:cNvPr id="14359" name="Group 25"/>
          <p:cNvGrpSpPr>
            <a:grpSpLocks/>
          </p:cNvGrpSpPr>
          <p:nvPr/>
        </p:nvGrpSpPr>
        <p:grpSpPr bwMode="auto">
          <a:xfrm>
            <a:off x="214313" y="1300163"/>
            <a:ext cx="528637" cy="512762"/>
            <a:chOff x="107" y="837"/>
            <a:chExt cx="333" cy="323"/>
          </a:xfrm>
        </p:grpSpPr>
        <p:pic>
          <p:nvPicPr>
            <p:cNvPr id="14374" name="Oval 2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 y="837"/>
              <a:ext cx="327"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5" name="Text Box 27"/>
            <p:cNvSpPr txBox="1">
              <a:spLocks noChangeArrowheads="1"/>
            </p:cNvSpPr>
            <p:nvPr/>
          </p:nvSpPr>
          <p:spPr bwMode="auto">
            <a:xfrm>
              <a:off x="162" y="886"/>
              <a:ext cx="27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sz="2000" b="1">
                <a:solidFill>
                  <a:schemeClr val="hlink"/>
                </a:solidFill>
                <a:latin typeface="Calibri" panose="020F0502020204030204" pitchFamily="34" charset="0"/>
              </a:endParaRPr>
            </a:p>
          </p:txBody>
        </p:sp>
      </p:grpSp>
      <p:sp>
        <p:nvSpPr>
          <p:cNvPr id="29" name="Freeform 28"/>
          <p:cNvSpPr/>
          <p:nvPr/>
        </p:nvSpPr>
        <p:spPr>
          <a:xfrm>
            <a:off x="184150" y="5100637"/>
            <a:ext cx="2011680" cy="1463040"/>
          </a:xfrm>
          <a:custGeom>
            <a:avLst/>
            <a:gdLst>
              <a:gd name="connsiteX0" fmla="*/ 0 w 2011680"/>
              <a:gd name="connsiteY0" fmla="*/ 0 h 1584960"/>
              <a:gd name="connsiteX1" fmla="*/ 1676400 w 2011680"/>
              <a:gd name="connsiteY1" fmla="*/ 0 h 1584960"/>
              <a:gd name="connsiteX2" fmla="*/ 2011680 w 2011680"/>
              <a:gd name="connsiteY2" fmla="*/ 1584960 h 1584960"/>
              <a:gd name="connsiteX3" fmla="*/ 30480 w 2011680"/>
              <a:gd name="connsiteY3" fmla="*/ 1584960 h 1584960"/>
              <a:gd name="connsiteX4" fmla="*/ 0 w 2011680"/>
              <a:gd name="connsiteY4" fmla="*/ 0 h 158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1584960">
                <a:moveTo>
                  <a:pt x="0" y="0"/>
                </a:moveTo>
                <a:lnTo>
                  <a:pt x="1676400" y="0"/>
                </a:lnTo>
                <a:lnTo>
                  <a:pt x="2011680" y="1584960"/>
                </a:lnTo>
                <a:lnTo>
                  <a:pt x="30480" y="1584960"/>
                </a:lnTo>
                <a:lnTo>
                  <a:pt x="0" y="0"/>
                </a:lnTo>
                <a:close/>
              </a:path>
            </a:pathLst>
          </a:custGeom>
          <a:effectLst>
            <a:glow rad="228600">
              <a:schemeClr val="accent5">
                <a:satMod val="175000"/>
                <a:alpha val="40000"/>
              </a:schemeClr>
            </a:glow>
            <a:outerShdw blurRad="40000" dist="20000" dir="5400000" rotWithShape="0">
              <a:srgbClr val="000000">
                <a:alpha val="38000"/>
              </a:srgbClr>
            </a:outerShdw>
          </a:effectLst>
          <a:scene3d>
            <a:camera prst="orthographicFront"/>
            <a:lightRig rig="threePt" dir="t"/>
          </a:scene3d>
          <a:sp3d>
            <a:bevelT prst="slope"/>
          </a:sp3d>
        </p:spPr>
        <p:style>
          <a:lnRef idx="3">
            <a:schemeClr val="lt1"/>
          </a:lnRef>
          <a:fillRef idx="1">
            <a:schemeClr val="accent4"/>
          </a:fillRef>
          <a:effectRef idx="1">
            <a:schemeClr val="accent4"/>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7316" name="Rectangle 71"/>
          <p:cNvSpPr>
            <a:spLocks noChangeArrowheads="1"/>
          </p:cNvSpPr>
          <p:nvPr/>
        </p:nvSpPr>
        <p:spPr bwMode="auto">
          <a:xfrm>
            <a:off x="3865563" y="1556544"/>
            <a:ext cx="4502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sz="2800" b="1" dirty="0" smtClean="0">
                <a:latin typeface="Aachen" panose="02020500000000000000" pitchFamily="18" charset="0"/>
                <a:ea typeface="Aachen" panose="02020500000000000000" pitchFamily="18" charset="0"/>
                <a:cs typeface="Aachen" panose="02020500000000000000" pitchFamily="18" charset="0"/>
              </a:rPr>
              <a:t>Kính lúp dùng để làm gì?</a:t>
            </a:r>
            <a:endParaRPr lang="vi-VN" sz="2800" b="1" dirty="0">
              <a:latin typeface="Aachen" panose="02020500000000000000" pitchFamily="18" charset="0"/>
              <a:ea typeface="Aachen" panose="02020500000000000000" pitchFamily="18" charset="0"/>
              <a:cs typeface="Aachen" panose="02020500000000000000" pitchFamily="18" charset="0"/>
            </a:endParaRPr>
          </a:p>
        </p:txBody>
      </p:sp>
      <p:grpSp>
        <p:nvGrpSpPr>
          <p:cNvPr id="14368" name="Group 39"/>
          <p:cNvGrpSpPr>
            <a:grpSpLocks/>
          </p:cNvGrpSpPr>
          <p:nvPr/>
        </p:nvGrpSpPr>
        <p:grpSpPr bwMode="auto">
          <a:xfrm>
            <a:off x="241300" y="5292725"/>
            <a:ext cx="1812925" cy="1187450"/>
            <a:chOff x="152" y="3334"/>
            <a:chExt cx="1142" cy="748"/>
          </a:xfrm>
        </p:grpSpPr>
        <p:pic>
          <p:nvPicPr>
            <p:cNvPr id="14369" name="Picture 40" descr="felix"/>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 y="3334"/>
              <a:ext cx="1142" cy="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Picture 41" descr="lollipop[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5" y="3971"/>
              <a:ext cx="107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1556805" y="111124"/>
            <a:ext cx="5638083" cy="646331"/>
          </a:xfrm>
          <a:prstGeom prst="rect">
            <a:avLst/>
          </a:prstGeom>
        </p:spPr>
        <p:txBody>
          <a:bodyPr wrap="none">
            <a:spAutoFit/>
          </a:bodyPr>
          <a:lstStyle/>
          <a:p>
            <a:pPr algn="ctr"/>
            <a:r>
              <a:rPr lang="en-US" sz="3600" dirty="0">
                <a:latin typeface="Aachen" panose="02020500000000000000" pitchFamily="18" charset="0"/>
                <a:ea typeface="Aachen" panose="02020500000000000000" pitchFamily="18" charset="0"/>
                <a:cs typeface="Aachen" panose="02020500000000000000" pitchFamily="18" charset="0"/>
              </a:rPr>
              <a:t>PHẦN 1: KÍNH LÚP LÀ GÌ?</a:t>
            </a:r>
          </a:p>
        </p:txBody>
      </p:sp>
      <p:pic>
        <p:nvPicPr>
          <p:cNvPr id="11268" name="Picture 4" descr="Nên mua kính lúp nào cho trẻ?"/>
          <p:cNvPicPr>
            <a:picLocks noChangeAspect="1" noChangeArrowheads="1"/>
          </p:cNvPicPr>
          <p:nvPr/>
        </p:nvPicPr>
        <p:blipFill rotWithShape="1">
          <a:blip r:embed="rId7">
            <a:extLst>
              <a:ext uri="{28A0092B-C50C-407E-A947-70E740481C1C}">
                <a14:useLocalDpi xmlns:a14="http://schemas.microsoft.com/office/drawing/2010/main" val="0"/>
              </a:ext>
            </a:extLst>
          </a:blip>
          <a:srcRect l="2930"/>
          <a:stretch/>
        </p:blipFill>
        <p:spPr bwMode="auto">
          <a:xfrm flipH="1">
            <a:off x="1765044" y="2338070"/>
            <a:ext cx="4205449" cy="2436962"/>
          </a:xfrm>
          <a:prstGeom prst="parallelogram">
            <a:avLst>
              <a:gd name="adj" fmla="val 18609"/>
            </a:avLst>
          </a:prstGeom>
          <a:noFill/>
          <a:extLst>
            <a:ext uri="{909E8E84-426E-40DD-AFC4-6F175D3DCCD1}">
              <a14:hiddenFill xmlns:a14="http://schemas.microsoft.com/office/drawing/2010/main">
                <a:solidFill>
                  <a:srgbClr val="FFFFFF"/>
                </a:solidFill>
              </a14:hiddenFill>
            </a:ext>
          </a:extLst>
        </p:spPr>
      </p:pic>
      <p:pic>
        <p:nvPicPr>
          <p:cNvPr id="11270" name="Picture 6" descr="Kính lúp dùng để làm gì? Giá bao nhiêu? Mua loại nào tốt?"/>
          <p:cNvPicPr>
            <a:picLocks noChangeAspect="1" noChangeArrowheads="1"/>
          </p:cNvPicPr>
          <p:nvPr/>
        </p:nvPicPr>
        <p:blipFill rotWithShape="1">
          <a:blip r:embed="rId8">
            <a:extLst>
              <a:ext uri="{28A0092B-C50C-407E-A947-70E740481C1C}">
                <a14:useLocalDpi xmlns:a14="http://schemas.microsoft.com/office/drawing/2010/main" val="0"/>
              </a:ext>
            </a:extLst>
          </a:blip>
          <a:srcRect l="3886"/>
          <a:stretch/>
        </p:blipFill>
        <p:spPr bwMode="auto">
          <a:xfrm flipH="1">
            <a:off x="5580865" y="2338070"/>
            <a:ext cx="3545206" cy="2436962"/>
          </a:xfrm>
          <a:prstGeom prst="parallelogram">
            <a:avLst>
              <a:gd name="adj" fmla="val 19383"/>
            </a:avLst>
          </a:prstGeom>
          <a:noFill/>
          <a:extLst>
            <a:ext uri="{909E8E84-426E-40DD-AFC4-6F175D3DCCD1}">
              <a14:hiddenFill xmlns:a14="http://schemas.microsoft.com/office/drawing/2010/main">
                <a:solidFill>
                  <a:srgbClr val="FFFFFF"/>
                </a:solidFill>
              </a14:hiddenFill>
            </a:ext>
          </a:extLst>
        </p:spPr>
      </p:pic>
      <p:sp>
        <p:nvSpPr>
          <p:cNvPr id="28" name="AutoShape 36"/>
          <p:cNvSpPr>
            <a:spLocks noChangeArrowheads="1"/>
          </p:cNvSpPr>
          <p:nvPr/>
        </p:nvSpPr>
        <p:spPr bwMode="auto">
          <a:xfrm flipH="1">
            <a:off x="2054224" y="5181599"/>
            <a:ext cx="7089775" cy="1382078"/>
          </a:xfrm>
          <a:prstGeom prst="homePlate">
            <a:avLst>
              <a:gd name="adj" fmla="val 29394"/>
            </a:avLst>
          </a:prstGeom>
          <a:noFill/>
          <a:ln>
            <a:noFill/>
            <a:headEnd/>
            <a:tailEnd/>
          </a:ln>
          <a:extLst/>
        </p:spPr>
        <p:style>
          <a:lnRef idx="3">
            <a:schemeClr val="lt1"/>
          </a:lnRef>
          <a:fillRef idx="1">
            <a:schemeClr val="accent3"/>
          </a:fillRef>
          <a:effectRef idx="1">
            <a:schemeClr val="accent3"/>
          </a:effectRef>
          <a:fontRef idx="minor">
            <a:schemeClr val="lt1"/>
          </a:fontRef>
        </p:style>
        <p:txBody>
          <a:bodyPr wrap="none" anchor="ctr"/>
          <a:lstStyle/>
          <a:p>
            <a:pPr>
              <a:defRPr/>
            </a:pPr>
            <a:endParaRPr lang="en-US">
              <a:latin typeface="Arial" charset="0"/>
            </a:endParaRPr>
          </a:p>
        </p:txBody>
      </p:sp>
      <p:sp>
        <p:nvSpPr>
          <p:cNvPr id="30" name="Rectangle 71"/>
          <p:cNvSpPr>
            <a:spLocks noChangeArrowheads="1"/>
          </p:cNvSpPr>
          <p:nvPr/>
        </p:nvSpPr>
        <p:spPr bwMode="auto">
          <a:xfrm>
            <a:off x="2427594" y="5181599"/>
            <a:ext cx="673069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sz="2400" b="1" dirty="0" smtClean="0">
                <a:solidFill>
                  <a:srgbClr val="0033CC"/>
                </a:solidFill>
              </a:rPr>
              <a:t>Kính lúp được dùng để quan sát các vật nhỏ.</a:t>
            </a:r>
            <a:endParaRPr lang="vi-VN" sz="2400" b="1" dirty="0">
              <a:solidFill>
                <a:srgbClr val="0033CC"/>
              </a:solidFill>
            </a:endParaRPr>
          </a:p>
        </p:txBody>
      </p:sp>
    </p:spTree>
    <p:extLst>
      <p:ext uri="{BB962C8B-B14F-4D97-AF65-F5344CB8AC3E}">
        <p14:creationId xmlns:p14="http://schemas.microsoft.com/office/powerpoint/2010/main" val="164971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97316"/>
                                        </p:tgtEl>
                                        <p:attrNameLst>
                                          <p:attrName>style.visibility</p:attrName>
                                        </p:attrNameLst>
                                      </p:cBhvr>
                                      <p:to>
                                        <p:strVal val="visible"/>
                                      </p:to>
                                    </p:set>
                                  </p:childTnLst>
                                </p:cTn>
                              </p:par>
                              <p:par>
                                <p:cTn id="7" presetID="22" presetClass="entr" presetSubtype="8" fill="hold" grpId="0" nodeType="withEffect" nodePh="1">
                                  <p:stCondLst>
                                    <p:cond delay="0"/>
                                  </p:stCondLst>
                                  <p:endCondLst>
                                    <p:cond evt="begin" delay="0">
                                      <p:tn val="7"/>
                                    </p:cond>
                                  </p:endCondLst>
                                  <p:childTnLst>
                                    <p:set>
                                      <p:cBhvr>
                                        <p:cTn id="8" dur="1" fill="hold">
                                          <p:stCondLst>
                                            <p:cond delay="0"/>
                                          </p:stCondLst>
                                        </p:cTn>
                                        <p:tgtEl>
                                          <p:spTgt spid="28"/>
                                        </p:tgtEl>
                                        <p:attrNameLst>
                                          <p:attrName>style.visibility</p:attrName>
                                        </p:attrNameLst>
                                      </p:cBhvr>
                                      <p:to>
                                        <p:strVal val="visible"/>
                                      </p:to>
                                    </p:set>
                                    <p:animEffect transition="in" filter="wipe(left)">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16" grpId="0" autoUpdateAnimBg="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05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achen" panose="02020500000000000000" pitchFamily="18" charset="0"/>
                <a:ea typeface="Aachen" panose="02020500000000000000" pitchFamily="18" charset="0"/>
                <a:cs typeface="Aachen" panose="02020500000000000000" pitchFamily="18" charset="0"/>
              </a:rPr>
              <a:t>	PHẦN 1: KÍNH LÚP LÀ GÌ?</a:t>
            </a:r>
            <a:endParaRPr lang="en-US" sz="3600" dirty="0">
              <a:latin typeface="Aachen" panose="02020500000000000000" pitchFamily="18" charset="0"/>
              <a:ea typeface="Aachen" panose="02020500000000000000" pitchFamily="18" charset="0"/>
              <a:cs typeface="Aachen" panose="02020500000000000000" pitchFamily="18" charset="0"/>
            </a:endParaRPr>
          </a:p>
        </p:txBody>
      </p:sp>
      <p:pic>
        <p:nvPicPr>
          <p:cNvPr id="7170" name="Picture 2" descr="Kính Lúp Tìm - Miễn Phí vector hình ảnh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2732" y="1296269"/>
            <a:ext cx="4017159" cy="38225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90800" y="1748118"/>
            <a:ext cx="986118" cy="1323439"/>
          </a:xfrm>
          <a:prstGeom prst="rect">
            <a:avLst/>
          </a:prstGeom>
          <a:noFill/>
        </p:spPr>
        <p:txBody>
          <a:bodyPr wrap="square" rtlCol="0">
            <a:spAutoFit/>
          </a:bodyPr>
          <a:lstStyle/>
          <a:p>
            <a:pPr algn="ctr"/>
            <a:r>
              <a:rPr lang="en-US" sz="8000" dirty="0" smtClean="0">
                <a:solidFill>
                  <a:srgbClr val="FF0000"/>
                </a:solidFill>
                <a:latin typeface="Aachen" panose="02020500000000000000" pitchFamily="18" charset="0"/>
                <a:ea typeface="Aachen" panose="02020500000000000000" pitchFamily="18" charset="0"/>
                <a:cs typeface="Aachen" panose="02020500000000000000" pitchFamily="18" charset="0"/>
              </a:rPr>
              <a:t>?</a:t>
            </a:r>
            <a:endParaRPr lang="en-US" sz="8000" dirty="0">
              <a:solidFill>
                <a:srgbClr val="FF0000"/>
              </a:solidFill>
              <a:latin typeface="Aachen" panose="02020500000000000000" pitchFamily="18" charset="0"/>
              <a:ea typeface="Aachen" panose="02020500000000000000" pitchFamily="18" charset="0"/>
              <a:cs typeface="Aachen" panose="02020500000000000000" pitchFamily="18" charset="0"/>
            </a:endParaRPr>
          </a:p>
        </p:txBody>
      </p:sp>
      <p:sp>
        <p:nvSpPr>
          <p:cNvPr id="5" name="Rectangle 71"/>
          <p:cNvSpPr>
            <a:spLocks noChangeArrowheads="1"/>
          </p:cNvSpPr>
          <p:nvPr/>
        </p:nvSpPr>
        <p:spPr bwMode="auto">
          <a:xfrm>
            <a:off x="4280684" y="1388316"/>
            <a:ext cx="465455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vi-VN" sz="2400" b="1" dirty="0" smtClean="0">
                <a:solidFill>
                  <a:srgbClr val="FFFF00"/>
                </a:solidFill>
                <a:latin typeface="Aachen" panose="02020500000000000000" pitchFamily="18" charset="0"/>
                <a:ea typeface="Aachen" panose="02020500000000000000" pitchFamily="18" charset="0"/>
                <a:cs typeface="Aachen" panose="02020500000000000000" pitchFamily="18" charset="0"/>
              </a:rPr>
              <a:t>Hãy cho biết số bội giác được kí hiệu là gì và được ghi như thế nào?</a:t>
            </a:r>
            <a:endParaRPr lang="vi-VN" sz="2400" b="1" dirty="0">
              <a:solidFill>
                <a:srgbClr val="FFFF00"/>
              </a:solidFill>
              <a:latin typeface="Aachen" panose="02020500000000000000" pitchFamily="18" charset="0"/>
              <a:ea typeface="Aachen" panose="02020500000000000000" pitchFamily="18" charset="0"/>
              <a:cs typeface="Aachen" panose="02020500000000000000" pitchFamily="18" charset="0"/>
            </a:endParaRPr>
          </a:p>
        </p:txBody>
      </p:sp>
      <p:sp>
        <p:nvSpPr>
          <p:cNvPr id="6" name="Rectangle 71"/>
          <p:cNvSpPr>
            <a:spLocks noChangeArrowheads="1"/>
          </p:cNvSpPr>
          <p:nvPr/>
        </p:nvSpPr>
        <p:spPr bwMode="auto">
          <a:xfrm>
            <a:off x="1298628" y="5204542"/>
            <a:ext cx="6759575" cy="937949"/>
          </a:xfrm>
          <a:prstGeom prst="rect">
            <a:avLst/>
          </a:prstGeom>
          <a:noFill/>
          <a:ln w="19050" algn="ctr">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vi-VN" sz="2400" dirty="0" smtClean="0">
                <a:ea typeface="Aachen" panose="02020500000000000000" pitchFamily="18" charset="0"/>
                <a:cs typeface="Arial" panose="020B0604020202020204" pitchFamily="34" charset="0"/>
              </a:rPr>
              <a:t>Mỗi kính lúp có một số bội giác, kí hiệu là G và được ghi bằng các con số như: 2x; 3x; 5x; ...</a:t>
            </a:r>
            <a:endParaRPr lang="vi-VN" sz="2400" dirty="0">
              <a:ea typeface="Aachen" panose="02020500000000000000" pitchFamily="18" charset="0"/>
              <a:cs typeface="Arial" panose="020B0604020202020204" pitchFamily="34" charset="0"/>
            </a:endParaRPr>
          </a:p>
        </p:txBody>
      </p:sp>
      <p:pic>
        <p:nvPicPr>
          <p:cNvPr id="7172" name="Picture 4" descr="Mũi Tên Màu Đỏ Tam Giác Ranh - Miễn Phí vector hình ảnh trê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81812" flipH="1">
            <a:off x="5507199" y="3132693"/>
            <a:ext cx="1789748" cy="1889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59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anim calcmode="lin" valueType="num">
                                      <p:cBhvr>
                                        <p:cTn id="19" dur="500" fill="hold"/>
                                        <p:tgtEl>
                                          <p:spTgt spid="7172"/>
                                        </p:tgtEl>
                                        <p:attrNameLst>
                                          <p:attrName>ppt_w</p:attrName>
                                        </p:attrNameLst>
                                      </p:cBhvr>
                                      <p:tavLst>
                                        <p:tav tm="0">
                                          <p:val>
                                            <p:fltVal val="0"/>
                                          </p:val>
                                        </p:tav>
                                        <p:tav tm="100000">
                                          <p:val>
                                            <p:strVal val="#ppt_w"/>
                                          </p:val>
                                        </p:tav>
                                      </p:tavLst>
                                    </p:anim>
                                    <p:anim calcmode="lin" valueType="num">
                                      <p:cBhvr>
                                        <p:cTn id="20" dur="500" fill="hold"/>
                                        <p:tgtEl>
                                          <p:spTgt spid="7172"/>
                                        </p:tgtEl>
                                        <p:attrNameLst>
                                          <p:attrName>ppt_h</p:attrName>
                                        </p:attrNameLst>
                                      </p:cBhvr>
                                      <p:tavLst>
                                        <p:tav tm="0">
                                          <p:val>
                                            <p:fltVal val="0"/>
                                          </p:val>
                                        </p:tav>
                                        <p:tav tm="100000">
                                          <p:val>
                                            <p:strVal val="#ppt_h"/>
                                          </p:val>
                                        </p:tav>
                                      </p:tavLst>
                                    </p:anim>
                                    <p:animEffect transition="in" filter="fade">
                                      <p:cBhvr>
                                        <p:cTn id="21"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05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achen" panose="02020500000000000000" pitchFamily="18" charset="0"/>
                <a:ea typeface="Aachen" panose="02020500000000000000" pitchFamily="18" charset="0"/>
                <a:cs typeface="Aachen" panose="02020500000000000000" pitchFamily="18" charset="0"/>
              </a:rPr>
              <a:t>	PHẦN 1: KÍNH LÚP LÀ GÌ?</a:t>
            </a:r>
            <a:endParaRPr lang="en-US" sz="3600" dirty="0">
              <a:latin typeface="Aachen" panose="02020500000000000000" pitchFamily="18" charset="0"/>
              <a:ea typeface="Aachen" panose="02020500000000000000" pitchFamily="18" charset="0"/>
              <a:cs typeface="Aachen" panose="02020500000000000000" pitchFamily="18" charset="0"/>
            </a:endParaRPr>
          </a:p>
        </p:txBody>
      </p:sp>
      <p:pic>
        <p:nvPicPr>
          <p:cNvPr id="5122" name="Picture 2" descr="Kính Icon Lúp Phóng Đại - Miễn Phí vector hình ảnh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21338">
            <a:off x="4855184" y="1051758"/>
            <a:ext cx="4056276" cy="26112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1"/>
          <p:cNvSpPr>
            <a:spLocks noChangeArrowheads="1"/>
          </p:cNvSpPr>
          <p:nvPr/>
        </p:nvSpPr>
        <p:spPr bwMode="auto">
          <a:xfrm>
            <a:off x="0" y="1424809"/>
            <a:ext cx="4897027"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vi-VN" sz="2400" b="1" dirty="0" smtClean="0">
                <a:solidFill>
                  <a:schemeClr val="bg1"/>
                </a:solidFill>
                <a:latin typeface="Aachen" panose="02020500000000000000" pitchFamily="18" charset="0"/>
                <a:ea typeface="Aachen" panose="02020500000000000000" pitchFamily="18" charset="0"/>
                <a:cs typeface="Aachen" panose="02020500000000000000" pitchFamily="18" charset="0"/>
              </a:rPr>
              <a:t>Dựa vào thông tin trong SGK, hãy cho biết mối liên hệ giữa </a:t>
            </a:r>
            <a:r>
              <a:rPr lang="vi-VN" sz="2400" b="1" dirty="0" smtClean="0">
                <a:solidFill>
                  <a:srgbClr val="0070C0"/>
                </a:solidFill>
                <a:latin typeface="Aachen" panose="02020500000000000000" pitchFamily="18" charset="0"/>
                <a:ea typeface="Aachen" panose="02020500000000000000" pitchFamily="18" charset="0"/>
                <a:cs typeface="Aachen" panose="02020500000000000000" pitchFamily="18" charset="0"/>
              </a:rPr>
              <a:t>số bội giác</a:t>
            </a:r>
            <a:r>
              <a:rPr lang="vi-VN" sz="2400" b="1" dirty="0" smtClean="0">
                <a:solidFill>
                  <a:schemeClr val="bg1"/>
                </a:solidFill>
                <a:latin typeface="Aachen" panose="02020500000000000000" pitchFamily="18" charset="0"/>
                <a:ea typeface="Aachen" panose="02020500000000000000" pitchFamily="18" charset="0"/>
                <a:cs typeface="Aachen" panose="02020500000000000000" pitchFamily="18" charset="0"/>
              </a:rPr>
              <a:t> của một kính lúp và </a:t>
            </a:r>
            <a:r>
              <a:rPr lang="vi-VN" sz="2400" b="1" dirty="0" smtClean="0">
                <a:solidFill>
                  <a:srgbClr val="0070C0"/>
                </a:solidFill>
                <a:latin typeface="Aachen" panose="02020500000000000000" pitchFamily="18" charset="0"/>
                <a:ea typeface="Aachen" panose="02020500000000000000" pitchFamily="18" charset="0"/>
                <a:cs typeface="Aachen" panose="02020500000000000000" pitchFamily="18" charset="0"/>
              </a:rPr>
              <a:t>ảnh của vật</a:t>
            </a:r>
            <a:r>
              <a:rPr lang="vi-VN" sz="2400" b="1" dirty="0" smtClean="0">
                <a:solidFill>
                  <a:schemeClr val="bg1"/>
                </a:solidFill>
                <a:latin typeface="Aachen" panose="02020500000000000000" pitchFamily="18" charset="0"/>
                <a:ea typeface="Aachen" panose="02020500000000000000" pitchFamily="18" charset="0"/>
                <a:cs typeface="Aachen" panose="02020500000000000000" pitchFamily="18" charset="0"/>
              </a:rPr>
              <a:t> khi quan sát qua kính lúp?</a:t>
            </a:r>
            <a:endParaRPr lang="vi-VN" sz="2400" b="1"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6" name="Rectangle 52"/>
          <p:cNvSpPr>
            <a:spLocks noChangeArrowheads="1"/>
          </p:cNvSpPr>
          <p:nvPr/>
        </p:nvSpPr>
        <p:spPr bwMode="auto">
          <a:xfrm>
            <a:off x="5126194" y="1892300"/>
            <a:ext cx="163671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7200" b="1" dirty="0">
                <a:solidFill>
                  <a:srgbClr val="FF6600"/>
                </a:solidFill>
              </a:rPr>
              <a:t>?</a:t>
            </a:r>
          </a:p>
        </p:txBody>
      </p:sp>
      <p:sp>
        <p:nvSpPr>
          <p:cNvPr id="3" name="Pentagon 2"/>
          <p:cNvSpPr/>
          <p:nvPr/>
        </p:nvSpPr>
        <p:spPr>
          <a:xfrm>
            <a:off x="0" y="4688540"/>
            <a:ext cx="1237129" cy="110266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hevron 6"/>
          <p:cNvSpPr/>
          <p:nvPr/>
        </p:nvSpPr>
        <p:spPr>
          <a:xfrm>
            <a:off x="829233" y="4688540"/>
            <a:ext cx="1080249" cy="1102660"/>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71"/>
          <p:cNvSpPr>
            <a:spLocks noChangeArrowheads="1"/>
          </p:cNvSpPr>
          <p:nvPr/>
        </p:nvSpPr>
        <p:spPr bwMode="auto">
          <a:xfrm>
            <a:off x="2066362" y="4793660"/>
            <a:ext cx="6759575"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vi-VN" sz="2400" b="1" dirty="0" smtClean="0">
                <a:solidFill>
                  <a:schemeClr val="bg1"/>
                </a:solidFill>
              </a:rPr>
              <a:t>Kính lúp có số </a:t>
            </a:r>
            <a:r>
              <a:rPr lang="vi-VN" sz="2400" b="1" dirty="0" smtClean="0">
                <a:solidFill>
                  <a:srgbClr val="0000FF"/>
                </a:solidFill>
              </a:rPr>
              <a:t>bội giác càng lớn </a:t>
            </a:r>
            <a:r>
              <a:rPr lang="vi-VN" sz="2400" b="1" dirty="0" smtClean="0">
                <a:solidFill>
                  <a:schemeClr val="bg1"/>
                </a:solidFill>
              </a:rPr>
              <a:t>khi quan sát một vật thì sẽ thấy</a:t>
            </a:r>
            <a:r>
              <a:rPr lang="vi-VN" sz="2400" b="1" dirty="0" smtClean="0">
                <a:solidFill>
                  <a:srgbClr val="000099"/>
                </a:solidFill>
              </a:rPr>
              <a:t> </a:t>
            </a:r>
            <a:r>
              <a:rPr lang="vi-VN" sz="2400" b="1" dirty="0" smtClean="0">
                <a:solidFill>
                  <a:srgbClr val="0000FF"/>
                </a:solidFill>
              </a:rPr>
              <a:t>ảnh càng lớn.</a:t>
            </a:r>
            <a:endParaRPr lang="vi-VN" sz="2400" b="1" dirty="0">
              <a:solidFill>
                <a:srgbClr val="0000FF"/>
              </a:solidFill>
            </a:endParaRPr>
          </a:p>
        </p:txBody>
      </p:sp>
    </p:spTree>
    <p:extLst>
      <p:ext uri="{BB962C8B-B14F-4D97-AF65-F5344CB8AC3E}">
        <p14:creationId xmlns:p14="http://schemas.microsoft.com/office/powerpoint/2010/main" val="271448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1" nodeType="with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6"/>
                                        </p:tgtEl>
                                        <p:attrNameLst>
                                          <p:attrName>ppt_x</p:attrName>
                                          <p:attrName>ppt_y</p:attrName>
                                        </p:attrNameLst>
                                      </p:cBhvr>
                                    </p:animMotion>
                                    <p:animRot by="1500000">
                                      <p:cBhvr>
                                        <p:cTn id="12" dur="125" fill="hold">
                                          <p:stCondLst>
                                            <p:cond delay="0"/>
                                          </p:stCondLst>
                                        </p:cTn>
                                        <p:tgtEl>
                                          <p:spTgt spid="6"/>
                                        </p:tgtEl>
                                        <p:attrNameLst>
                                          <p:attrName>r</p:attrName>
                                        </p:attrNameLst>
                                      </p:cBhvr>
                                    </p:animRot>
                                    <p:animRot by="-1500000">
                                      <p:cBhvr>
                                        <p:cTn id="13" dur="125" fill="hold">
                                          <p:stCondLst>
                                            <p:cond delay="125"/>
                                          </p:stCondLst>
                                        </p:cTn>
                                        <p:tgtEl>
                                          <p:spTgt spid="6"/>
                                        </p:tgtEl>
                                        <p:attrNameLst>
                                          <p:attrName>r</p:attrName>
                                        </p:attrNameLst>
                                      </p:cBhvr>
                                    </p:animRot>
                                    <p:animRot by="-1500000">
                                      <p:cBhvr>
                                        <p:cTn id="14" dur="125" fill="hold">
                                          <p:stCondLst>
                                            <p:cond delay="250"/>
                                          </p:stCondLst>
                                        </p:cTn>
                                        <p:tgtEl>
                                          <p:spTgt spid="6"/>
                                        </p:tgtEl>
                                        <p:attrNameLst>
                                          <p:attrName>r</p:attrName>
                                        </p:attrNameLst>
                                      </p:cBhvr>
                                    </p:animRot>
                                    <p:animRot by="1500000">
                                      <p:cBhvr>
                                        <p:cTn id="15" dur="125" fill="hold">
                                          <p:stCondLst>
                                            <p:cond delay="375"/>
                                          </p:stCondLst>
                                        </p:cTn>
                                        <p:tgtEl>
                                          <p:spTgt spid="6"/>
                                        </p:tgtEl>
                                        <p:attrNameLst>
                                          <p:attrName>r</p:attrName>
                                        </p:attrNameLst>
                                      </p:cBhvr>
                                    </p:animRot>
                                  </p:childTnLst>
                                </p:cTn>
                              </p:par>
                            </p:childTnLst>
                          </p:cTn>
                        </p:par>
                        <p:par>
                          <p:cTn id="16" fill="hold">
                            <p:stCondLst>
                              <p:cond delay="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5"/>
                                        </p:tgtEl>
                                        <p:attrNameLst>
                                          <p:attrName>style.visibility</p:attrName>
                                        </p:attrNameLst>
                                      </p:cBhvr>
                                      <p:to>
                                        <p:strVal val="visible"/>
                                      </p:to>
                                    </p:set>
                                    <p:anim calcmode="discrete" valueType="clr">
                                      <p:cBhvr override="childStyle">
                                        <p:cTn id="19"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
                                        </p:tgtEl>
                                        <p:attrNameLst>
                                          <p:attrName>fillcolor</p:attrName>
                                        </p:attrNameLst>
                                      </p:cBhvr>
                                      <p:tavLst>
                                        <p:tav tm="0">
                                          <p:val>
                                            <p:clrVal>
                                              <a:schemeClr val="accent2"/>
                                            </p:clrVal>
                                          </p:val>
                                        </p:tav>
                                        <p:tav tm="50000">
                                          <p:val>
                                            <p:clrVal>
                                              <a:schemeClr val="hlink"/>
                                            </p:clrVal>
                                          </p:val>
                                        </p:tav>
                                      </p:tavLst>
                                    </p:anim>
                                    <p:set>
                                      <p:cBhvr>
                                        <p:cTn id="21" dur="80"/>
                                        <p:tgtEl>
                                          <p:spTgt spid="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9"/>
                                        </p:tgtEl>
                                        <p:attrNameLst>
                                          <p:attrName>style.visibility</p:attrName>
                                        </p:attrNameLst>
                                      </p:cBhvr>
                                      <p:to>
                                        <p:strVal val="visible"/>
                                      </p:to>
                                    </p:set>
                                    <p:anim calcmode="discrete" valueType="clr">
                                      <p:cBhvr override="childStyle">
                                        <p:cTn id="35"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
                                        </p:tgtEl>
                                        <p:attrNameLst>
                                          <p:attrName>fillcolor</p:attrName>
                                        </p:attrNameLst>
                                      </p:cBhvr>
                                      <p:tavLst>
                                        <p:tav tm="0">
                                          <p:val>
                                            <p:clrVal>
                                              <a:schemeClr val="accent2"/>
                                            </p:clrVal>
                                          </p:val>
                                        </p:tav>
                                        <p:tav tm="50000">
                                          <p:val>
                                            <p:clrVal>
                                              <a:schemeClr val="hlink"/>
                                            </p:clrVal>
                                          </p:val>
                                        </p:tav>
                                      </p:tavLst>
                                    </p:anim>
                                    <p:set>
                                      <p:cBhvr>
                                        <p:cTn id="37"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3" grpId="0" animBg="1"/>
      <p:bldP spid="7"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0578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achen" panose="02020500000000000000" pitchFamily="18" charset="0"/>
                <a:ea typeface="Aachen" panose="02020500000000000000" pitchFamily="18" charset="0"/>
                <a:cs typeface="Aachen" panose="02020500000000000000" pitchFamily="18" charset="0"/>
              </a:rPr>
              <a:t>	PHẦN 1: KÍNH LÚP LÀ GÌ?</a:t>
            </a:r>
            <a:endParaRPr lang="en-US" sz="3600" dirty="0">
              <a:latin typeface="Aachen" panose="02020500000000000000" pitchFamily="18" charset="0"/>
              <a:ea typeface="Aachen" panose="02020500000000000000" pitchFamily="18" charset="0"/>
              <a:cs typeface="Aachen" panose="02020500000000000000" pitchFamily="18" charset="0"/>
            </a:endParaRPr>
          </a:p>
        </p:txBody>
      </p:sp>
      <p:pic>
        <p:nvPicPr>
          <p:cNvPr id="12290" name="Picture 2" descr="Kính lúp cầm tay Magnifier Zoom 10x - Cán rồng mẫu mới giá rẻ HC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57834"/>
            <a:ext cx="5800165" cy="58001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15660BAD-C264-4AC1-8996-596865CE1E62}"/>
              </a:ext>
            </a:extLst>
          </p:cNvPr>
          <p:cNvSpPr/>
          <p:nvPr/>
        </p:nvSpPr>
        <p:spPr>
          <a:xfrm rot="16200000">
            <a:off x="3160059" y="874058"/>
            <a:ext cx="5800167" cy="6167716"/>
          </a:xfrm>
          <a:prstGeom prst="rect">
            <a:avLst/>
          </a:prstGeom>
          <a:solidFill>
            <a:schemeClr val="bg1">
              <a:lumMod val="95000"/>
              <a:lumOff val="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71"/>
          <p:cNvSpPr>
            <a:spLocks noChangeArrowheads="1"/>
          </p:cNvSpPr>
          <p:nvPr/>
        </p:nvSpPr>
        <p:spPr bwMode="auto">
          <a:xfrm>
            <a:off x="4150660" y="1291884"/>
            <a:ext cx="4867835" cy="1963743"/>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0000"/>
              </a:lnSpc>
            </a:pPr>
            <a:r>
              <a:rPr lang="vi-VN" sz="2600" b="1" dirty="0" smtClean="0">
                <a:latin typeface="Aachen" panose="02020500000000000000" pitchFamily="18" charset="0"/>
                <a:ea typeface="Aachen" panose="02020500000000000000" pitchFamily="18" charset="0"/>
                <a:cs typeface="Aachen" panose="02020500000000000000" pitchFamily="18" charset="0"/>
              </a:rPr>
              <a:t>Dựa vào thông tin trong SGK, hãy cho biết mối liên hệ giữa </a:t>
            </a:r>
            <a:r>
              <a:rPr lang="vi-VN" sz="2600" b="1" dirty="0" smtClean="0">
                <a:solidFill>
                  <a:srgbClr val="FFFF00"/>
                </a:solidFill>
                <a:latin typeface="Aachen" panose="02020500000000000000" pitchFamily="18" charset="0"/>
                <a:ea typeface="Aachen" panose="02020500000000000000" pitchFamily="18" charset="0"/>
                <a:cs typeface="Aachen" panose="02020500000000000000" pitchFamily="18" charset="0"/>
              </a:rPr>
              <a:t>tiêu cự </a:t>
            </a:r>
            <a:r>
              <a:rPr lang="vi-VN" sz="2600" b="1" dirty="0" smtClean="0">
                <a:solidFill>
                  <a:srgbClr val="00FFFF"/>
                </a:solidFill>
                <a:latin typeface="Aachen" panose="02020500000000000000" pitchFamily="18" charset="0"/>
                <a:ea typeface="Aachen" panose="02020500000000000000" pitchFamily="18" charset="0"/>
                <a:cs typeface="Aachen" panose="02020500000000000000" pitchFamily="18" charset="0"/>
              </a:rPr>
              <a:t>f</a:t>
            </a:r>
            <a:r>
              <a:rPr lang="vi-VN" sz="2600" b="1" dirty="0" smtClean="0">
                <a:solidFill>
                  <a:srgbClr val="009900"/>
                </a:solidFill>
                <a:latin typeface="Aachen" panose="02020500000000000000" pitchFamily="18" charset="0"/>
                <a:ea typeface="Aachen" panose="02020500000000000000" pitchFamily="18" charset="0"/>
                <a:cs typeface="Aachen" panose="02020500000000000000" pitchFamily="18" charset="0"/>
              </a:rPr>
              <a:t> </a:t>
            </a:r>
            <a:r>
              <a:rPr lang="vi-VN" sz="2600" b="1" dirty="0" smtClean="0">
                <a:latin typeface="Aachen" panose="02020500000000000000" pitchFamily="18" charset="0"/>
                <a:ea typeface="Aachen" panose="02020500000000000000" pitchFamily="18" charset="0"/>
                <a:cs typeface="Aachen" panose="02020500000000000000" pitchFamily="18" charset="0"/>
              </a:rPr>
              <a:t>và</a:t>
            </a:r>
            <a:r>
              <a:rPr lang="vi-VN" sz="2600" b="1" dirty="0" smtClean="0">
                <a:solidFill>
                  <a:srgbClr val="009900"/>
                </a:solidFill>
                <a:latin typeface="Aachen" panose="02020500000000000000" pitchFamily="18" charset="0"/>
                <a:ea typeface="Aachen" panose="02020500000000000000" pitchFamily="18" charset="0"/>
                <a:cs typeface="Aachen" panose="02020500000000000000" pitchFamily="18" charset="0"/>
              </a:rPr>
              <a:t> </a:t>
            </a:r>
            <a:r>
              <a:rPr lang="vi-VN" sz="2600" b="1" dirty="0" smtClean="0">
                <a:solidFill>
                  <a:srgbClr val="FFFF00"/>
                </a:solidFill>
                <a:latin typeface="Aachen" panose="02020500000000000000" pitchFamily="18" charset="0"/>
                <a:ea typeface="Aachen" panose="02020500000000000000" pitchFamily="18" charset="0"/>
                <a:cs typeface="Aachen" panose="02020500000000000000" pitchFamily="18" charset="0"/>
              </a:rPr>
              <a:t>số bội giác </a:t>
            </a:r>
            <a:r>
              <a:rPr lang="vi-VN" sz="2600" b="1" dirty="0" smtClean="0">
                <a:solidFill>
                  <a:srgbClr val="00FFFF"/>
                </a:solidFill>
                <a:latin typeface="Aachen" panose="02020500000000000000" pitchFamily="18" charset="0"/>
                <a:ea typeface="Aachen" panose="02020500000000000000" pitchFamily="18" charset="0"/>
                <a:cs typeface="Aachen" panose="02020500000000000000" pitchFamily="18" charset="0"/>
              </a:rPr>
              <a:t>G</a:t>
            </a:r>
            <a:r>
              <a:rPr lang="vi-VN" sz="2600" b="1" dirty="0" smtClean="0">
                <a:solidFill>
                  <a:srgbClr val="009900"/>
                </a:solidFill>
                <a:latin typeface="Aachen" panose="02020500000000000000" pitchFamily="18" charset="0"/>
                <a:ea typeface="Aachen" panose="02020500000000000000" pitchFamily="18" charset="0"/>
                <a:cs typeface="Aachen" panose="02020500000000000000" pitchFamily="18" charset="0"/>
              </a:rPr>
              <a:t> </a:t>
            </a:r>
            <a:r>
              <a:rPr lang="vi-VN" sz="2600" b="1" dirty="0" smtClean="0">
                <a:latin typeface="Aachen" panose="02020500000000000000" pitchFamily="18" charset="0"/>
                <a:ea typeface="Aachen" panose="02020500000000000000" pitchFamily="18" charset="0"/>
                <a:cs typeface="Aachen" panose="02020500000000000000" pitchFamily="18" charset="0"/>
              </a:rPr>
              <a:t>của một kính lúp?</a:t>
            </a:r>
            <a:endParaRPr lang="vi-VN" sz="2600" b="1" dirty="0">
              <a:latin typeface="Aachen" panose="02020500000000000000" pitchFamily="18" charset="0"/>
              <a:ea typeface="Aachen" panose="02020500000000000000" pitchFamily="18" charset="0"/>
              <a:cs typeface="Aachen" panose="02020500000000000000" pitchFamily="18" charset="0"/>
            </a:endParaRPr>
          </a:p>
        </p:txBody>
      </p:sp>
      <p:sp>
        <p:nvSpPr>
          <p:cNvPr id="6" name="Rectangle 52"/>
          <p:cNvSpPr>
            <a:spLocks noChangeArrowheads="1"/>
          </p:cNvSpPr>
          <p:nvPr/>
        </p:nvSpPr>
        <p:spPr bwMode="auto">
          <a:xfrm>
            <a:off x="3196666" y="1680485"/>
            <a:ext cx="733612" cy="1186543"/>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vi-VN" sz="6600" b="1" dirty="0" smtClean="0">
                <a:solidFill>
                  <a:srgbClr val="FFFF00"/>
                </a:solidFill>
                <a:latin typeface="Aachen" panose="02020500000000000000" pitchFamily="18" charset="0"/>
                <a:ea typeface="Aachen" panose="02020500000000000000" pitchFamily="18" charset="0"/>
                <a:cs typeface="Aachen" panose="02020500000000000000" pitchFamily="18" charset="0"/>
              </a:rPr>
              <a:t>?</a:t>
            </a:r>
            <a:endParaRPr lang="vi-VN" sz="6600" b="1" dirty="0">
              <a:solidFill>
                <a:srgbClr val="FFFF00"/>
              </a:solidFill>
              <a:latin typeface="Aachen" panose="02020500000000000000" pitchFamily="18" charset="0"/>
              <a:ea typeface="Aachen" panose="02020500000000000000" pitchFamily="18" charset="0"/>
              <a:cs typeface="Aachen" panose="02020500000000000000" pitchFamily="18" charset="0"/>
            </a:endParaRPr>
          </a:p>
        </p:txBody>
      </p:sp>
      <p:sp>
        <p:nvSpPr>
          <p:cNvPr id="7" name="Rectangle 71"/>
          <p:cNvSpPr>
            <a:spLocks noChangeArrowheads="1"/>
          </p:cNvSpPr>
          <p:nvPr/>
        </p:nvSpPr>
        <p:spPr bwMode="auto">
          <a:xfrm>
            <a:off x="2976284" y="4650909"/>
            <a:ext cx="6167716" cy="937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vi-VN" sz="2400" b="1" dirty="0" smtClean="0"/>
              <a:t>Hệ thức giữa </a:t>
            </a:r>
            <a:r>
              <a:rPr lang="vi-VN" sz="2400" b="1" dirty="0" smtClean="0">
                <a:solidFill>
                  <a:srgbClr val="FFFF00"/>
                </a:solidFill>
              </a:rPr>
              <a:t>số bội giác </a:t>
            </a:r>
            <a:r>
              <a:rPr lang="vi-VN" sz="2400" b="1" dirty="0" smtClean="0">
                <a:solidFill>
                  <a:srgbClr val="00FFFF"/>
                </a:solidFill>
              </a:rPr>
              <a:t>G</a:t>
            </a:r>
            <a:r>
              <a:rPr lang="vi-VN" sz="2400" b="1" dirty="0" smtClean="0">
                <a:solidFill>
                  <a:srgbClr val="000099"/>
                </a:solidFill>
              </a:rPr>
              <a:t> </a:t>
            </a:r>
            <a:r>
              <a:rPr lang="vi-VN" sz="2400" b="1" dirty="0" smtClean="0"/>
              <a:t>và</a:t>
            </a:r>
            <a:r>
              <a:rPr lang="vi-VN" sz="2400" b="1" dirty="0" smtClean="0">
                <a:solidFill>
                  <a:srgbClr val="000099"/>
                </a:solidFill>
              </a:rPr>
              <a:t> </a:t>
            </a:r>
            <a:r>
              <a:rPr lang="vi-VN" sz="2400" b="1" dirty="0" smtClean="0">
                <a:solidFill>
                  <a:srgbClr val="FFFF00"/>
                </a:solidFill>
              </a:rPr>
              <a:t>tiêu cự </a:t>
            </a:r>
            <a:r>
              <a:rPr lang="vi-VN" sz="2400" b="1" dirty="0" smtClean="0">
                <a:solidFill>
                  <a:srgbClr val="00FFFF"/>
                </a:solidFill>
              </a:rPr>
              <a:t>f</a:t>
            </a:r>
            <a:r>
              <a:rPr lang="vi-VN" sz="2400" b="1" dirty="0" smtClean="0">
                <a:solidFill>
                  <a:srgbClr val="000099"/>
                </a:solidFill>
              </a:rPr>
              <a:t> </a:t>
            </a:r>
            <a:r>
              <a:rPr lang="vi-VN" sz="2400" b="1" dirty="0" smtClean="0"/>
              <a:t>(đo bằng xenximet) của một kính lúp là: </a:t>
            </a:r>
            <a:endParaRPr lang="vi-VN" sz="2400" b="1" dirty="0"/>
          </a:p>
        </p:txBody>
      </p:sp>
      <p:graphicFrame>
        <p:nvGraphicFramePr>
          <p:cNvPr id="8" name="Object 38"/>
          <p:cNvGraphicFramePr>
            <a:graphicFrameLocks noChangeAspect="1"/>
          </p:cNvGraphicFramePr>
          <p:nvPr>
            <p:extLst>
              <p:ext uri="{D42A27DB-BD31-4B8C-83A1-F6EECF244321}">
                <p14:modId xmlns:p14="http://schemas.microsoft.com/office/powerpoint/2010/main" val="4092585635"/>
              </p:ext>
            </p:extLst>
          </p:nvPr>
        </p:nvGraphicFramePr>
        <p:xfrm>
          <a:off x="5969654" y="5706969"/>
          <a:ext cx="1229846" cy="870811"/>
        </p:xfrm>
        <a:graphic>
          <a:graphicData uri="http://schemas.openxmlformats.org/presentationml/2006/ole">
            <mc:AlternateContent xmlns:mc="http://schemas.openxmlformats.org/markup-compatibility/2006">
              <mc:Choice xmlns:v="urn:schemas-microsoft-com:vml" Requires="v">
                <p:oleObj spid="_x0000_s12313" name="Equation" r:id="rId4" imgW="609336" imgH="431613" progId="Equation.DSMT4">
                  <p:embed/>
                </p:oleObj>
              </mc:Choice>
              <mc:Fallback>
                <p:oleObj name="Equation" r:id="rId4" imgW="609336" imgH="431613"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654" y="5706969"/>
                        <a:ext cx="1229846" cy="87081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4164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53" presetClass="entr" presetSubtype="0" fill="hold" grpId="1" nodeType="withEffect">
                                  <p:stCondLst>
                                    <p:cond delay="0"/>
                                  </p:stCondLst>
                                  <p:iterate type="lt">
                                    <p:tmPct val="0"/>
                                  </p:iterate>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par>
                                <p:cTn id="1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6"/>
                                        </p:tgtEl>
                                        <p:attrNameLst>
                                          <p:attrName>ppt_x</p:attrName>
                                          <p:attrName>ppt_y</p:attrName>
                                        </p:attrNameLst>
                                      </p:cBhvr>
                                    </p:animMotion>
                                    <p:animRot by="1500000">
                                      <p:cBhvr>
                                        <p:cTn id="15" dur="125" fill="hold">
                                          <p:stCondLst>
                                            <p:cond delay="0"/>
                                          </p:stCondLst>
                                        </p:cTn>
                                        <p:tgtEl>
                                          <p:spTgt spid="6"/>
                                        </p:tgtEl>
                                        <p:attrNameLst>
                                          <p:attrName>r</p:attrName>
                                        </p:attrNameLst>
                                      </p:cBhvr>
                                    </p:animRot>
                                    <p:animRot by="-1500000">
                                      <p:cBhvr>
                                        <p:cTn id="16" dur="125" fill="hold">
                                          <p:stCondLst>
                                            <p:cond delay="125"/>
                                          </p:stCondLst>
                                        </p:cTn>
                                        <p:tgtEl>
                                          <p:spTgt spid="6"/>
                                        </p:tgtEl>
                                        <p:attrNameLst>
                                          <p:attrName>r</p:attrName>
                                        </p:attrNameLst>
                                      </p:cBhvr>
                                    </p:animRot>
                                    <p:animRot by="-1500000">
                                      <p:cBhvr>
                                        <p:cTn id="17" dur="125" fill="hold">
                                          <p:stCondLst>
                                            <p:cond delay="250"/>
                                          </p:stCondLst>
                                        </p:cTn>
                                        <p:tgtEl>
                                          <p:spTgt spid="6"/>
                                        </p:tgtEl>
                                        <p:attrNameLst>
                                          <p:attrName>r</p:attrName>
                                        </p:attrNameLst>
                                      </p:cBhvr>
                                    </p:animRot>
                                    <p:animRot by="1500000">
                                      <p:cBhvr>
                                        <p:cTn id="18" dur="125" fill="hold">
                                          <p:stCondLst>
                                            <p:cond delay="375"/>
                                          </p:stCondLst>
                                        </p:cTn>
                                        <p:tgtEl>
                                          <p:spTgt spid="6"/>
                                        </p:tgtEl>
                                        <p:attrNameLst>
                                          <p:attrName>r</p:attrName>
                                        </p:attrNameLst>
                                      </p:cBhvr>
                                    </p:animRot>
                                  </p:childTnLst>
                                </p:cTn>
                              </p:par>
                            </p:childTnLst>
                          </p:cTn>
                        </p:par>
                        <p:par>
                          <p:cTn id="19" fill="hold">
                            <p:stCondLst>
                              <p:cond delay="500"/>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5"/>
                                        </p:tgtEl>
                                        <p:attrNameLst>
                                          <p:attrName>style.visibility</p:attrName>
                                        </p:attrNameLst>
                                      </p:cBhvr>
                                      <p:to>
                                        <p:strVal val="visible"/>
                                      </p:to>
                                    </p:set>
                                    <p:anim calcmode="discrete" valueType="clr">
                                      <p:cBhvr override="childStyle">
                                        <p:cTn id="2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
                                        </p:tgtEl>
                                        <p:attrNameLst>
                                          <p:attrName>fillcolor</p:attrName>
                                        </p:attrNameLst>
                                      </p:cBhvr>
                                      <p:tavLst>
                                        <p:tav tm="0">
                                          <p:val>
                                            <p:clrVal>
                                              <a:schemeClr val="accent2"/>
                                            </p:clrVal>
                                          </p:val>
                                        </p:tav>
                                        <p:tav tm="50000">
                                          <p:val>
                                            <p:clrVal>
                                              <a:schemeClr val="hlink"/>
                                            </p:clrVal>
                                          </p:val>
                                        </p:tav>
                                      </p:tavLst>
                                    </p:anim>
                                    <p:set>
                                      <p:cBhvr>
                                        <p:cTn id="24" dur="80"/>
                                        <p:tgtEl>
                                          <p:spTgt spid="5"/>
                                        </p:tgtEl>
                                        <p:attrNameLst>
                                          <p:attrName>fill.type</p:attrName>
                                        </p:attrNameLst>
                                      </p:cBhvr>
                                      <p:to>
                                        <p:strVal val="solid"/>
                                      </p:to>
                                    </p:set>
                                  </p:childTnLst>
                                </p:cTn>
                              </p:par>
                            </p:childTnLst>
                          </p:cTn>
                        </p:par>
                        <p:par>
                          <p:cTn id="25" fill="hold">
                            <p:stCondLst>
                              <p:cond delay="37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7"/>
                                        </p:tgtEl>
                                        <p:attrNameLst>
                                          <p:attrName>style.visibility</p:attrName>
                                        </p:attrNameLst>
                                      </p:cBhvr>
                                      <p:to>
                                        <p:strVal val="visible"/>
                                      </p:to>
                                    </p:set>
                                    <p:anim calcmode="discrete" valueType="clr">
                                      <p:cBhvr override="childStyle">
                                        <p:cTn id="2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
                                        </p:tgtEl>
                                        <p:attrNameLst>
                                          <p:attrName>fillcolor</p:attrName>
                                        </p:attrNameLst>
                                      </p:cBhvr>
                                      <p:tavLst>
                                        <p:tav tm="0">
                                          <p:val>
                                            <p:clrVal>
                                              <a:schemeClr val="accent2"/>
                                            </p:clrVal>
                                          </p:val>
                                        </p:tav>
                                        <p:tav tm="50000">
                                          <p:val>
                                            <p:clrVal>
                                              <a:schemeClr val="hlink"/>
                                            </p:clrVal>
                                          </p:val>
                                        </p:tav>
                                      </p:tavLst>
                                    </p:anim>
                                    <p:set>
                                      <p:cBhvr>
                                        <p:cTn id="30" dur="80"/>
                                        <p:tgtEl>
                                          <p:spTgt spid="7"/>
                                        </p:tgtEl>
                                        <p:attrNameLst>
                                          <p:attrName>fill.type</p:attrName>
                                        </p:attrNameLst>
                                      </p:cBhvr>
                                      <p:to>
                                        <p:strVal val="solid"/>
                                      </p:to>
                                    </p:set>
                                  </p:childTnLst>
                                </p:cTn>
                              </p:par>
                            </p:childTnLst>
                          </p:cTn>
                        </p:par>
                        <p:par>
                          <p:cTn id="31" fill="hold">
                            <p:stCondLst>
                              <p:cond delay="6180"/>
                            </p:stCondLst>
                            <p:childTnLst>
                              <p:par>
                                <p:cTn id="32" presetID="22" presetClass="entr" presetSubtype="8"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05783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achen" panose="02020500000000000000" pitchFamily="18" charset="0"/>
                <a:ea typeface="Aachen" panose="02020500000000000000" pitchFamily="18" charset="0"/>
                <a:cs typeface="Aachen" panose="02020500000000000000" pitchFamily="18" charset="0"/>
              </a:rPr>
              <a:t>	</a:t>
            </a:r>
            <a:endParaRPr lang="en-US" sz="3600" dirty="0">
              <a:latin typeface="Aachen" panose="02020500000000000000" pitchFamily="18" charset="0"/>
              <a:ea typeface="Aachen" panose="02020500000000000000" pitchFamily="18" charset="0"/>
              <a:cs typeface="Aachen" panose="02020500000000000000" pitchFamily="18" charset="0"/>
            </a:endParaRPr>
          </a:p>
        </p:txBody>
      </p:sp>
      <p:sp>
        <p:nvSpPr>
          <p:cNvPr id="6" name="Rectangle 71"/>
          <p:cNvSpPr>
            <a:spLocks noChangeArrowheads="1"/>
          </p:cNvSpPr>
          <p:nvPr/>
        </p:nvSpPr>
        <p:spPr bwMode="auto">
          <a:xfrm>
            <a:off x="2360986" y="117764"/>
            <a:ext cx="4586661" cy="822305"/>
          </a:xfrm>
          <a:prstGeom prst="roundRect">
            <a:avLst>
              <a:gd name="adj" fmla="val 50000"/>
            </a:avLst>
          </a:prstGeom>
          <a:solidFill>
            <a:srgbClr val="FF5050">
              <a:alpha val="45097"/>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1240B29-F687-4F45-9708-019B960494DF}">
              <a14:hiddenLine xmlns:a14="http://schemas.microsoft.com/office/drawing/2010/main" w="9525" algn="ctr">
                <a:solidFill>
                  <a:srgbClr val="000000"/>
                </a:solidFill>
                <a:round/>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sz="3200" b="1" dirty="0" smtClean="0">
                <a:latin typeface="Aachen" panose="02020500000000000000" pitchFamily="18" charset="0"/>
                <a:ea typeface="Aachen" panose="02020500000000000000" pitchFamily="18" charset="0"/>
                <a:cs typeface="Aachen" panose="02020500000000000000" pitchFamily="18" charset="0"/>
              </a:rPr>
              <a:t>Hoạt động nhóm</a:t>
            </a:r>
            <a:endParaRPr lang="vi-VN" sz="3200" b="1" dirty="0">
              <a:latin typeface="Aachen" panose="02020500000000000000" pitchFamily="18" charset="0"/>
              <a:ea typeface="Aachen" panose="02020500000000000000" pitchFamily="18" charset="0"/>
              <a:cs typeface="Aachen" panose="02020500000000000000" pitchFamily="18" charset="0"/>
            </a:endParaRPr>
          </a:p>
        </p:txBody>
      </p:sp>
      <p:pic>
        <p:nvPicPr>
          <p:cNvPr id="13320" name="Picture 8" descr="MỘT SỐ KĨ THUẬT DẠY HỌC TÍCH CỰC"/>
          <p:cNvPicPr>
            <a:picLocks noChangeAspect="1" noChangeArrowheads="1"/>
          </p:cNvPicPr>
          <p:nvPr/>
        </p:nvPicPr>
        <p:blipFill rotWithShape="1">
          <a:blip r:embed="rId2">
            <a:extLst>
              <a:ext uri="{28A0092B-C50C-407E-A947-70E740481C1C}">
                <a14:useLocalDpi xmlns:a14="http://schemas.microsoft.com/office/drawing/2010/main" val="0"/>
              </a:ext>
            </a:extLst>
          </a:blip>
          <a:srcRect t="16114" b="14866"/>
          <a:stretch/>
        </p:blipFill>
        <p:spPr bwMode="auto">
          <a:xfrm>
            <a:off x="-454025" y="117764"/>
            <a:ext cx="3429000" cy="2366683"/>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72"/>
          <p:cNvSpPr>
            <a:spLocks noChangeArrowheads="1"/>
          </p:cNvSpPr>
          <p:nvPr/>
        </p:nvSpPr>
        <p:spPr bwMode="auto">
          <a:xfrm>
            <a:off x="479284" y="2797464"/>
            <a:ext cx="8185431" cy="3230562"/>
          </a:xfrm>
          <a:prstGeom prst="roundRect">
            <a:avLst>
              <a:gd name="adj" fmla="val 7440"/>
            </a:avLst>
          </a:prstGeom>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0000"/>
              </a:lnSpc>
            </a:pPr>
            <a:endParaRPr lang="en-US" sz="2000">
              <a:solidFill>
                <a:schemeClr val="bg1"/>
              </a:solidFill>
            </a:endParaRPr>
          </a:p>
        </p:txBody>
      </p:sp>
      <p:sp>
        <p:nvSpPr>
          <p:cNvPr id="12" name="Rectangle 71"/>
          <p:cNvSpPr>
            <a:spLocks noChangeArrowheads="1"/>
          </p:cNvSpPr>
          <p:nvPr/>
        </p:nvSpPr>
        <p:spPr bwMode="auto">
          <a:xfrm>
            <a:off x="665295" y="2889251"/>
            <a:ext cx="781340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0000"/>
              </a:lnSpc>
            </a:pPr>
            <a:r>
              <a:rPr lang="vi-VN" sz="2000" b="1" dirty="0" smtClean="0">
                <a:solidFill>
                  <a:schemeClr val="bg1"/>
                </a:solidFill>
              </a:rPr>
              <a:t>B1. </a:t>
            </a:r>
            <a:r>
              <a:rPr lang="vi-VN" sz="2000" dirty="0" smtClean="0">
                <a:solidFill>
                  <a:schemeClr val="bg1"/>
                </a:solidFill>
              </a:rPr>
              <a:t>Cầm cố định vị trí của kính lúp có số bội giác 1,5x để quan sát ảnh của vật nhỏ đặt trên mặt bàn.</a:t>
            </a:r>
          </a:p>
          <a:p>
            <a:pPr algn="just" eaLnBrk="1" hangingPunct="1">
              <a:lnSpc>
                <a:spcPct val="120000"/>
              </a:lnSpc>
            </a:pPr>
            <a:r>
              <a:rPr lang="vi-VN" sz="2000" dirty="0" smtClean="0">
                <a:solidFill>
                  <a:schemeClr val="bg1"/>
                </a:solidFill>
              </a:rPr>
              <a:t>B2. Thay kính lúp có số bội giác 3x vào vị trí của kính lúp có số bội giác 1,5x và tiếp tục quan sát ảnh của vật nhỏ đặt trên bàn.</a:t>
            </a:r>
          </a:p>
          <a:p>
            <a:pPr algn="just" eaLnBrk="1" hangingPunct="1">
              <a:lnSpc>
                <a:spcPct val="120000"/>
              </a:lnSpc>
            </a:pPr>
            <a:r>
              <a:rPr lang="vi-VN" sz="2000" b="1" dirty="0" smtClean="0">
                <a:solidFill>
                  <a:schemeClr val="bg1"/>
                </a:solidFill>
              </a:rPr>
              <a:t>B3. </a:t>
            </a:r>
            <a:r>
              <a:rPr lang="vi-VN" sz="2000" dirty="0" smtClean="0">
                <a:solidFill>
                  <a:schemeClr val="bg1"/>
                </a:solidFill>
              </a:rPr>
              <a:t>Thay kính lúp có số bội giác 5x vào vị trí của kính lúp có số bội giác 3x và tiếp tục quan sát ảnh của vật nhỏ đặt trên bàn.</a:t>
            </a:r>
          </a:p>
          <a:p>
            <a:pPr algn="just" eaLnBrk="1" hangingPunct="1">
              <a:lnSpc>
                <a:spcPct val="120000"/>
              </a:lnSpc>
            </a:pPr>
            <a:r>
              <a:rPr lang="vi-VN" sz="2000" b="1" dirty="0" smtClean="0">
                <a:solidFill>
                  <a:schemeClr val="bg1"/>
                </a:solidFill>
              </a:rPr>
              <a:t>B4</a:t>
            </a:r>
            <a:r>
              <a:rPr lang="vi-VN" sz="2000" dirty="0" smtClean="0">
                <a:solidFill>
                  <a:schemeClr val="bg1"/>
                </a:solidFill>
              </a:rPr>
              <a:t>. Tính tiêu cự của các kính lúp trên; sắp xếp thứ tự vị trí của kính lúp cho ảnh từ nhỏ đến lớn khi quan sát cùng một vật. </a:t>
            </a:r>
            <a:endParaRPr lang="vi-VN" sz="2000" dirty="0">
              <a:solidFill>
                <a:schemeClr val="bg1"/>
              </a:solidFill>
            </a:endParaRPr>
          </a:p>
        </p:txBody>
      </p:sp>
      <p:sp>
        <p:nvSpPr>
          <p:cNvPr id="13" name="Rectangle 71"/>
          <p:cNvSpPr>
            <a:spLocks noChangeArrowheads="1"/>
          </p:cNvSpPr>
          <p:nvPr/>
        </p:nvSpPr>
        <p:spPr bwMode="auto">
          <a:xfrm>
            <a:off x="2598643" y="1176822"/>
            <a:ext cx="6373907"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vi-VN" sz="2200" b="1" dirty="0" smtClean="0">
                <a:solidFill>
                  <a:srgbClr val="0000FF"/>
                </a:solidFill>
              </a:rPr>
              <a:t>Hướng dẫn làm thí nghiệm kiểm chứng mối liên hệ giữa số bội giác của một kính lúp và ảnh của vật khi quan sát qua kính lúp.</a:t>
            </a:r>
            <a:endParaRPr lang="vi-VN" sz="2200" b="1" dirty="0">
              <a:solidFill>
                <a:srgbClr val="0000FF"/>
              </a:solidFill>
            </a:endParaRPr>
          </a:p>
        </p:txBody>
      </p:sp>
      <p:sp>
        <p:nvSpPr>
          <p:cNvPr id="14" name="Rectangle 71"/>
          <p:cNvSpPr>
            <a:spLocks noChangeArrowheads="1"/>
          </p:cNvSpPr>
          <p:nvPr/>
        </p:nvSpPr>
        <p:spPr bwMode="auto">
          <a:xfrm>
            <a:off x="832129" y="6111875"/>
            <a:ext cx="8140421" cy="42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8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vi-VN" sz="2000" b="1" i="1" dirty="0" smtClean="0">
                <a:solidFill>
                  <a:schemeClr val="bg1"/>
                </a:solidFill>
              </a:rPr>
              <a:t>Chú ý: </a:t>
            </a:r>
            <a:r>
              <a:rPr lang="vi-VN" sz="2000" i="1" dirty="0" smtClean="0">
                <a:solidFill>
                  <a:srgbClr val="0000FF"/>
                </a:solidFill>
              </a:rPr>
              <a:t>Điền kết quả thí nghiệm vào phiếu học tập</a:t>
            </a:r>
            <a:endParaRPr lang="vi-VN" sz="2000" i="1" dirty="0">
              <a:solidFill>
                <a:srgbClr val="0000FF"/>
              </a:solidFill>
            </a:endParaRPr>
          </a:p>
        </p:txBody>
      </p:sp>
    </p:spTree>
    <p:extLst>
      <p:ext uri="{BB962C8B-B14F-4D97-AF65-F5344CB8AC3E}">
        <p14:creationId xmlns:p14="http://schemas.microsoft.com/office/powerpoint/2010/main" val="386441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500"/>
                            </p:stCondLst>
                            <p:childTnLst>
                              <p:par>
                                <p:cTn id="26" presetID="47" presetClass="entr" presetSubtype="0" fill="hold" nodeType="after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1000"/>
                                        <p:tgtEl>
                                          <p:spTgt spid="12">
                                            <p:txEl>
                                              <p:pRg st="0" end="0"/>
                                            </p:txEl>
                                          </p:spTgt>
                                        </p:tgtEl>
                                      </p:cBhvr>
                                    </p:animEffect>
                                    <p:anim calcmode="lin" valueType="num">
                                      <p:cBhvr>
                                        <p:cTn id="29"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Effect transition="in" filter="fade">
                                      <p:cBhvr>
                                        <p:cTn id="35" dur="1000"/>
                                        <p:tgtEl>
                                          <p:spTgt spid="12">
                                            <p:txEl>
                                              <p:pRg st="1" end="1"/>
                                            </p:txEl>
                                          </p:spTgt>
                                        </p:tgtEl>
                                      </p:cBhvr>
                                    </p:animEffect>
                                    <p:anim calcmode="lin" valueType="num">
                                      <p:cBhvr>
                                        <p:cTn id="36"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2">
                                            <p:txEl>
                                              <p:pRg st="2" end="2"/>
                                            </p:txEl>
                                          </p:spTgt>
                                        </p:tgtEl>
                                        <p:attrNameLst>
                                          <p:attrName>style.visibility</p:attrName>
                                        </p:attrNameLst>
                                      </p:cBhvr>
                                      <p:to>
                                        <p:strVal val="visible"/>
                                      </p:to>
                                    </p:set>
                                    <p:animEffect transition="in" filter="fade">
                                      <p:cBhvr>
                                        <p:cTn id="42" dur="1000"/>
                                        <p:tgtEl>
                                          <p:spTgt spid="12">
                                            <p:txEl>
                                              <p:pRg st="2" end="2"/>
                                            </p:txEl>
                                          </p:spTgt>
                                        </p:tgtEl>
                                      </p:cBhvr>
                                    </p:animEffect>
                                    <p:anim calcmode="lin" valueType="num">
                                      <p:cBhvr>
                                        <p:cTn id="4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12">
                                            <p:txEl>
                                              <p:pRg st="3" end="3"/>
                                            </p:txEl>
                                          </p:spTgt>
                                        </p:tgtEl>
                                        <p:attrNameLst>
                                          <p:attrName>style.visibility</p:attrName>
                                        </p:attrNameLst>
                                      </p:cBhvr>
                                      <p:to>
                                        <p:strVal val="visible"/>
                                      </p:to>
                                    </p:set>
                                    <p:animEffect transition="in" filter="fade">
                                      <p:cBhvr>
                                        <p:cTn id="49" dur="1000"/>
                                        <p:tgtEl>
                                          <p:spTgt spid="12">
                                            <p:txEl>
                                              <p:pRg st="3" end="3"/>
                                            </p:txEl>
                                          </p:spTgt>
                                        </p:tgtEl>
                                      </p:cBhvr>
                                    </p:animEffect>
                                    <p:anim calcmode="lin" valueType="num">
                                      <p:cBhvr>
                                        <p:cTn id="50"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27" presetClass="entr" presetSubtype="0" fill="hold" grpId="0" nodeType="afterEffect">
                                  <p:stCondLst>
                                    <p:cond delay="0"/>
                                  </p:stCondLst>
                                  <p:iterate type="lt">
                                    <p:tmPct val="50000"/>
                                  </p:iterate>
                                  <p:childTnLst>
                                    <p:set>
                                      <p:cBhvr>
                                        <p:cTn id="54" dur="1" fill="hold">
                                          <p:stCondLst>
                                            <p:cond delay="0"/>
                                          </p:stCondLst>
                                        </p:cTn>
                                        <p:tgtEl>
                                          <p:spTgt spid="14"/>
                                        </p:tgtEl>
                                        <p:attrNameLst>
                                          <p:attrName>style.visibility</p:attrName>
                                        </p:attrNameLst>
                                      </p:cBhvr>
                                      <p:to>
                                        <p:strVal val="visible"/>
                                      </p:to>
                                    </p:set>
                                    <p:anim calcmode="discrete" valueType="clr">
                                      <p:cBhvr override="childStyle">
                                        <p:cTn id="55"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4"/>
                                        </p:tgtEl>
                                        <p:attrNameLst>
                                          <p:attrName>fillcolor</p:attrName>
                                        </p:attrNameLst>
                                      </p:cBhvr>
                                      <p:tavLst>
                                        <p:tav tm="0">
                                          <p:val>
                                            <p:clrVal>
                                              <a:schemeClr val="accent2"/>
                                            </p:clrVal>
                                          </p:val>
                                        </p:tav>
                                        <p:tav tm="50000">
                                          <p:val>
                                            <p:clrVal>
                                              <a:schemeClr val="hlink"/>
                                            </p:clrVal>
                                          </p:val>
                                        </p:tav>
                                      </p:tavLst>
                                    </p:anim>
                                    <p:set>
                                      <p:cBhvr>
                                        <p:cTn id="57"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Right Triangle 2"/>
          <p:cNvSpPr/>
          <p:nvPr/>
        </p:nvSpPr>
        <p:spPr>
          <a:xfrm rot="10800000">
            <a:off x="8229600" y="0"/>
            <a:ext cx="914400" cy="914400"/>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087906" y="1461247"/>
            <a:ext cx="5056094" cy="1882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8919" y="1461246"/>
            <a:ext cx="3666564" cy="1882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hông báo kết quả thi vòng 2, kỳ thi tuyển công chức tỉnh Bình Phước năm"/>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8000" l="0" r="41667"/>
                    </a14:imgEffect>
                  </a14:imgLayer>
                </a14:imgProps>
              </a:ext>
              <a:ext uri="{28A0092B-C50C-407E-A947-70E740481C1C}">
                <a14:useLocalDpi xmlns:a14="http://schemas.microsoft.com/office/drawing/2010/main" val="0"/>
              </a:ext>
            </a:extLst>
          </a:blip>
          <a:srcRect r="59338"/>
          <a:stretch/>
        </p:blipFill>
        <p:spPr bwMode="auto">
          <a:xfrm>
            <a:off x="322729" y="107575"/>
            <a:ext cx="2091646" cy="28956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71"/>
          <p:cNvSpPr>
            <a:spLocks noChangeArrowheads="1"/>
          </p:cNvSpPr>
          <p:nvPr/>
        </p:nvSpPr>
        <p:spPr bwMode="auto">
          <a:xfrm>
            <a:off x="2414375" y="357626"/>
            <a:ext cx="6050149" cy="735747"/>
          </a:xfrm>
          <a:prstGeom prst="roundRect">
            <a:avLst>
              <a:gd name="adj" fmla="val 50000"/>
            </a:avLst>
          </a:prstGeom>
          <a:solidFill>
            <a:srgbClr val="0000FF">
              <a:alpha val="45097"/>
            </a:srgb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sz="2800" b="1" dirty="0" smtClean="0">
                <a:latin typeface="Aachen" panose="02020500000000000000" pitchFamily="18" charset="0"/>
                <a:ea typeface="Aachen" panose="02020500000000000000" pitchFamily="18" charset="0"/>
                <a:cs typeface="Aachen" panose="02020500000000000000" pitchFamily="18" charset="0"/>
              </a:rPr>
              <a:t>Báo cáo kết quả hoạt động nhóm</a:t>
            </a:r>
            <a:endParaRPr lang="vi-VN" sz="2800" b="1" dirty="0">
              <a:latin typeface="Aachen" panose="02020500000000000000" pitchFamily="18" charset="0"/>
              <a:ea typeface="Aachen" panose="02020500000000000000" pitchFamily="18" charset="0"/>
              <a:cs typeface="Aachen" panose="02020500000000000000" pitchFamily="18" charset="0"/>
            </a:endParaRPr>
          </a:p>
        </p:txBody>
      </p:sp>
      <p:graphicFrame>
        <p:nvGraphicFramePr>
          <p:cNvPr id="12" name="Group 111"/>
          <p:cNvGraphicFramePr>
            <a:graphicFrameLocks noGrp="1"/>
          </p:cNvGraphicFramePr>
          <p:nvPr>
            <p:extLst>
              <p:ext uri="{D42A27DB-BD31-4B8C-83A1-F6EECF244321}">
                <p14:modId xmlns:p14="http://schemas.microsoft.com/office/powerpoint/2010/main" val="631923521"/>
              </p:ext>
            </p:extLst>
          </p:nvPr>
        </p:nvGraphicFramePr>
        <p:xfrm>
          <a:off x="1133628" y="2805533"/>
          <a:ext cx="6973794" cy="2834640"/>
        </p:xfrm>
        <a:graphic>
          <a:graphicData uri="http://schemas.openxmlformats.org/drawingml/2006/table">
            <a:tbl>
              <a:tblPr/>
              <a:tblGrid>
                <a:gridCol w="3292349"/>
                <a:gridCol w="1309897"/>
                <a:gridCol w="1248276"/>
                <a:gridCol w="1123272"/>
              </a:tblGrid>
              <a:tr h="590550">
                <a:tc>
                  <a:txBody>
                    <a:bodyPr/>
                    <a:lstStyle/>
                    <a:p>
                      <a:pPr marL="0" marR="0" lvl="0" indent="0" algn="ctr" defTabSz="914400" rtl="0" eaLnBrk="1" fontAlgn="base" latinLnBrk="0" hangingPunct="1">
                        <a:lnSpc>
                          <a:spcPct val="120000"/>
                        </a:lnSpc>
                        <a:spcBef>
                          <a:spcPts val="0"/>
                        </a:spcBef>
                        <a:spcAft>
                          <a:spcPct val="0"/>
                        </a:spcAft>
                        <a:buClrTx/>
                        <a:buSzTx/>
                        <a:buFont typeface="Arial" charset="0"/>
                        <a:buNone/>
                        <a:tabLst/>
                      </a:pPr>
                      <a:r>
                        <a:rPr kumimoji="0" lang="vi-VN" sz="2800" b="0" i="0" u="none" strike="noStrike" cap="none" normalizeH="0" baseline="0" noProof="0" dirty="0" smtClean="0">
                          <a:ln>
                            <a:noFill/>
                          </a:ln>
                          <a:solidFill>
                            <a:srgbClr val="002060"/>
                          </a:solidFill>
                          <a:effectLst/>
                          <a:latin typeface="SwitzerlandCondensed" panose="020B0500000000000000" pitchFamily="34" charset="0"/>
                          <a:ea typeface="SwitzerlandCondensed" panose="020B0500000000000000" pitchFamily="34" charset="0"/>
                          <a:cs typeface="SwitzerlandCondensed" panose="020B0500000000000000" pitchFamily="34" charset="0"/>
                        </a:rPr>
                        <a:t>Số bội giác (G)</a:t>
                      </a:r>
                    </a:p>
                  </a:txBody>
                  <a:tcPr anchor="ctr" horzOverflow="overflow">
                    <a:lnL w="28575"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ts val="0"/>
                        </a:spcBef>
                        <a:spcAft>
                          <a:spcPct val="0"/>
                        </a:spcAft>
                        <a:buClrTx/>
                        <a:buSzTx/>
                        <a:buFont typeface="Arial" charset="0"/>
                        <a:buNone/>
                        <a:tabLst/>
                      </a:pPr>
                      <a:r>
                        <a:rPr kumimoji="0" lang="vi-VN" sz="2400" b="1" i="0" u="none" strike="noStrike" cap="none" normalizeH="0" baseline="0" noProof="0" dirty="0" smtClean="0">
                          <a:ln>
                            <a:noFill/>
                          </a:ln>
                          <a:solidFill>
                            <a:srgbClr val="0033CC"/>
                          </a:solidFill>
                          <a:effectLst/>
                          <a:latin typeface="Aachen" panose="02020500000000000000" pitchFamily="18" charset="0"/>
                          <a:ea typeface="Aachen" panose="02020500000000000000" pitchFamily="18" charset="0"/>
                          <a:cs typeface="Aachen" panose="02020500000000000000" pitchFamily="18" charset="0"/>
                        </a:rPr>
                        <a:t>1,5X</a:t>
                      </a:r>
                    </a:p>
                  </a:txBody>
                  <a:tcPr anchor="ctr"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ts val="0"/>
                        </a:spcBef>
                        <a:spcAft>
                          <a:spcPct val="0"/>
                        </a:spcAft>
                        <a:buClrTx/>
                        <a:buSzTx/>
                        <a:buFont typeface="Arial" charset="0"/>
                        <a:buNone/>
                        <a:tabLst/>
                      </a:pPr>
                      <a:r>
                        <a:rPr kumimoji="0" lang="vi-VN" sz="2400" b="1" i="0" u="none" strike="noStrike" cap="none" normalizeH="0" baseline="0" noProof="0" dirty="0" smtClean="0">
                          <a:ln>
                            <a:noFill/>
                          </a:ln>
                          <a:solidFill>
                            <a:srgbClr val="0033CC"/>
                          </a:solidFill>
                          <a:effectLst/>
                          <a:latin typeface="Aachen" panose="02020500000000000000" pitchFamily="18" charset="0"/>
                          <a:ea typeface="Aachen" panose="02020500000000000000" pitchFamily="18" charset="0"/>
                          <a:cs typeface="Aachen" panose="02020500000000000000" pitchFamily="18" charset="0"/>
                        </a:rPr>
                        <a:t>3X</a:t>
                      </a:r>
                    </a:p>
                  </a:txBody>
                  <a:tcPr anchor="ctr"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ts val="0"/>
                        </a:spcBef>
                        <a:spcAft>
                          <a:spcPct val="0"/>
                        </a:spcAft>
                        <a:buClrTx/>
                        <a:buSzTx/>
                        <a:buFont typeface="Arial" charset="0"/>
                        <a:buNone/>
                        <a:tabLst/>
                      </a:pPr>
                      <a:r>
                        <a:rPr kumimoji="0" lang="vi-VN" sz="2400" b="1" i="0" u="none" strike="noStrike" cap="none" normalizeH="0" baseline="0" noProof="0" dirty="0" smtClean="0">
                          <a:ln>
                            <a:noFill/>
                          </a:ln>
                          <a:solidFill>
                            <a:srgbClr val="0033CC"/>
                          </a:solidFill>
                          <a:effectLst/>
                          <a:latin typeface="Aachen" panose="02020500000000000000" pitchFamily="18" charset="0"/>
                          <a:ea typeface="Aachen" panose="02020500000000000000" pitchFamily="18" charset="0"/>
                          <a:cs typeface="Aachen" panose="02020500000000000000" pitchFamily="18" charset="0"/>
                        </a:rPr>
                        <a:t>5X</a:t>
                      </a:r>
                    </a:p>
                  </a:txBody>
                  <a:tcPr anchor="ctr" horzOverflow="overflow">
                    <a:lnL w="12700"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r>
              <a:tr h="536575">
                <a:tc>
                  <a:txBody>
                    <a:bodyPr/>
                    <a:lstStyle/>
                    <a:p>
                      <a:pPr marL="0" marR="0" lvl="0" indent="0" algn="ctr" defTabSz="914400" rtl="0" eaLnBrk="1" fontAlgn="base" latinLnBrk="0" hangingPunct="1">
                        <a:lnSpc>
                          <a:spcPct val="120000"/>
                        </a:lnSpc>
                        <a:spcBef>
                          <a:spcPts val="0"/>
                        </a:spcBef>
                        <a:spcAft>
                          <a:spcPct val="0"/>
                        </a:spcAft>
                        <a:buClrTx/>
                        <a:buSzTx/>
                        <a:buFont typeface="Arial" charset="0"/>
                        <a:buNone/>
                        <a:tabLst/>
                      </a:pPr>
                      <a:r>
                        <a:rPr kumimoji="0" lang="vi-VN" sz="2800" b="0" i="0" u="none" strike="noStrike" cap="none" normalizeH="0" baseline="0" noProof="0" dirty="0" smtClean="0">
                          <a:ln>
                            <a:noFill/>
                          </a:ln>
                          <a:solidFill>
                            <a:srgbClr val="002060"/>
                          </a:solidFill>
                          <a:effectLst/>
                          <a:latin typeface="SwitzerlandCondensed" panose="020B0500000000000000" pitchFamily="34" charset="0"/>
                          <a:ea typeface="SwitzerlandCondensed" panose="020B0500000000000000" pitchFamily="34" charset="0"/>
                          <a:cs typeface="SwitzerlandCondensed" panose="020B0500000000000000" pitchFamily="34" charset="0"/>
                        </a:rPr>
                        <a:t>Tiêu cự (f)</a:t>
                      </a:r>
                    </a:p>
                  </a:txBody>
                  <a:tcPr anchor="ctr" horzOverflow="overflow">
                    <a:lnL w="28575"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ts val="0"/>
                        </a:spcBef>
                        <a:spcAft>
                          <a:spcPct val="0"/>
                        </a:spcAft>
                        <a:buClrTx/>
                        <a:buSzTx/>
                        <a:buFont typeface="Arial" charset="0"/>
                        <a:buNone/>
                        <a:tabLst/>
                      </a:pPr>
                      <a:endParaRPr kumimoji="0" lang="vi-VN" sz="2800" b="0" i="0" u="none" strike="noStrike" cap="none" normalizeH="0" baseline="0" noProof="0" dirty="0" smtClean="0">
                        <a:ln>
                          <a:noFill/>
                        </a:ln>
                        <a:solidFill>
                          <a:schemeClr val="tx1"/>
                        </a:solidFill>
                        <a:effectLst/>
                        <a:latin typeface="SwitzerlandCondensed" panose="020B0500000000000000" pitchFamily="34" charset="0"/>
                        <a:ea typeface="SwitzerlandCondensed" panose="020B0500000000000000" pitchFamily="34" charset="0"/>
                        <a:cs typeface="SwitzerlandCondensed" panose="020B0500000000000000" pitchFamily="34" charset="0"/>
                      </a:endParaRPr>
                    </a:p>
                  </a:txBody>
                  <a:tcPr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ts val="0"/>
                        </a:spcBef>
                        <a:spcAft>
                          <a:spcPct val="0"/>
                        </a:spcAft>
                        <a:buClrTx/>
                        <a:buSzTx/>
                        <a:buFont typeface="Arial" charset="0"/>
                        <a:buNone/>
                        <a:tabLst/>
                      </a:pPr>
                      <a:endParaRPr kumimoji="0" lang="vi-VN" sz="2800" b="0" i="0" u="none" strike="noStrike" cap="none" normalizeH="0" baseline="0" noProof="0" dirty="0" smtClean="0">
                        <a:ln>
                          <a:noFill/>
                        </a:ln>
                        <a:solidFill>
                          <a:schemeClr val="tx1"/>
                        </a:solidFill>
                        <a:effectLst/>
                        <a:latin typeface="SwitzerlandCondensed" panose="020B0500000000000000" pitchFamily="34" charset="0"/>
                        <a:ea typeface="SwitzerlandCondensed" panose="020B0500000000000000" pitchFamily="34" charset="0"/>
                        <a:cs typeface="SwitzerlandCondensed" panose="020B0500000000000000" pitchFamily="34" charset="0"/>
                      </a:endParaRPr>
                    </a:p>
                  </a:txBody>
                  <a:tcPr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ts val="0"/>
                        </a:spcBef>
                        <a:spcAft>
                          <a:spcPct val="0"/>
                        </a:spcAft>
                        <a:buClrTx/>
                        <a:buSzTx/>
                        <a:buFont typeface="Arial" charset="0"/>
                        <a:buNone/>
                        <a:tabLst/>
                      </a:pPr>
                      <a:endParaRPr kumimoji="0" lang="vi-VN" sz="2800" b="0" i="0" u="none" strike="noStrike" cap="none" normalizeH="0" baseline="0" noProof="0" dirty="0" smtClean="0">
                        <a:ln>
                          <a:noFill/>
                        </a:ln>
                        <a:solidFill>
                          <a:schemeClr val="tx1"/>
                        </a:solidFill>
                        <a:effectLst/>
                        <a:latin typeface="SwitzerlandCondensed" panose="020B0500000000000000" pitchFamily="34" charset="0"/>
                        <a:ea typeface="SwitzerlandCondensed" panose="020B0500000000000000" pitchFamily="34" charset="0"/>
                        <a:cs typeface="SwitzerlandCondensed" panose="020B0500000000000000" pitchFamily="34" charset="0"/>
                      </a:endParaRPr>
                    </a:p>
                  </a:txBody>
                  <a:tcPr horzOverflow="overflow">
                    <a:lnL w="12700"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r>
              <a:tr h="746125">
                <a:tc>
                  <a:txBody>
                    <a:bodyPr/>
                    <a:lstStyle/>
                    <a:p>
                      <a:pPr marL="0" marR="0" lvl="0" indent="0" algn="ctr" defTabSz="914400" rtl="0" eaLnBrk="1" fontAlgn="base" latinLnBrk="0" hangingPunct="1">
                        <a:lnSpc>
                          <a:spcPct val="120000"/>
                        </a:lnSpc>
                        <a:spcBef>
                          <a:spcPts val="0"/>
                        </a:spcBef>
                        <a:spcAft>
                          <a:spcPct val="0"/>
                        </a:spcAft>
                        <a:buClrTx/>
                        <a:buSzTx/>
                        <a:buFont typeface="Arial" charset="0"/>
                        <a:buNone/>
                        <a:tabLst/>
                      </a:pPr>
                      <a:r>
                        <a:rPr kumimoji="0" lang="vi-VN" sz="2800" b="0" i="0" u="none" strike="noStrike" cap="none" normalizeH="0" baseline="0" noProof="0" dirty="0" smtClean="0">
                          <a:ln>
                            <a:noFill/>
                          </a:ln>
                          <a:solidFill>
                            <a:srgbClr val="002060"/>
                          </a:solidFill>
                          <a:effectLst/>
                          <a:latin typeface="SwitzerlandCondensed" panose="020B0500000000000000" pitchFamily="34" charset="0"/>
                          <a:ea typeface="SwitzerlandCondensed" panose="020B0500000000000000" pitchFamily="34" charset="0"/>
                          <a:cs typeface="SwitzerlandCondensed" panose="020B0500000000000000" pitchFamily="34" charset="0"/>
                        </a:rPr>
                        <a:t>Thứ tự của kính lúp cho ảnh từ nhỏ </a:t>
                      </a:r>
                      <a:r>
                        <a:rPr kumimoji="0" lang="en-US" sz="2800" b="0" i="0" u="none" strike="noStrike" cap="none" normalizeH="0" baseline="0" noProof="0" dirty="0" smtClean="0">
                          <a:ln>
                            <a:noFill/>
                          </a:ln>
                          <a:solidFill>
                            <a:srgbClr val="002060"/>
                          </a:solidFill>
                          <a:effectLst/>
                          <a:latin typeface="SwitzerlandCondensed" panose="020B0500000000000000" pitchFamily="34" charset="0"/>
                          <a:ea typeface="SwitzerlandCondensed" panose="020B0500000000000000" pitchFamily="34" charset="0"/>
                          <a:cs typeface="SwitzerlandCondensed" panose="020B0500000000000000" pitchFamily="34" charset="0"/>
                        </a:rPr>
                        <a:t>đ</a:t>
                      </a:r>
                      <a:r>
                        <a:rPr kumimoji="0" lang="vi-VN" sz="2800" b="0" i="0" u="none" strike="noStrike" cap="none" normalizeH="0" baseline="0" noProof="0" dirty="0" smtClean="0">
                          <a:ln>
                            <a:noFill/>
                          </a:ln>
                          <a:solidFill>
                            <a:srgbClr val="002060"/>
                          </a:solidFill>
                          <a:effectLst/>
                          <a:latin typeface="SwitzerlandCondensed" panose="020B0500000000000000" pitchFamily="34" charset="0"/>
                          <a:ea typeface="SwitzerlandCondensed" panose="020B0500000000000000" pitchFamily="34" charset="0"/>
                          <a:cs typeface="SwitzerlandCondensed" panose="020B0500000000000000" pitchFamily="34" charset="0"/>
                        </a:rPr>
                        <a:t>ến lớn. </a:t>
                      </a:r>
                    </a:p>
                  </a:txBody>
                  <a:tcPr anchor="ctr" horzOverflow="overflow">
                    <a:lnL w="28575"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ts val="0"/>
                        </a:spcBef>
                        <a:spcAft>
                          <a:spcPct val="0"/>
                        </a:spcAft>
                        <a:buClrTx/>
                        <a:buSzTx/>
                        <a:buFont typeface="Arial" charset="0"/>
                        <a:buNone/>
                        <a:tabLst/>
                      </a:pPr>
                      <a:endParaRPr kumimoji="0" lang="vi-VN" sz="2800" b="0" i="0" u="none" strike="noStrike" cap="none" normalizeH="0" baseline="0" noProof="0" dirty="0" smtClean="0">
                        <a:ln>
                          <a:noFill/>
                        </a:ln>
                        <a:solidFill>
                          <a:schemeClr val="tx1"/>
                        </a:solidFill>
                        <a:effectLst/>
                        <a:latin typeface="SwitzerlandCondensed" panose="020B0500000000000000" pitchFamily="34" charset="0"/>
                        <a:ea typeface="SwitzerlandCondensed" panose="020B0500000000000000" pitchFamily="34" charset="0"/>
                        <a:cs typeface="SwitzerlandCondensed" panose="020B0500000000000000" pitchFamily="34" charset="0"/>
                      </a:endParaRPr>
                    </a:p>
                  </a:txBody>
                  <a:tcPr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ts val="0"/>
                        </a:spcBef>
                        <a:spcAft>
                          <a:spcPct val="0"/>
                        </a:spcAft>
                        <a:buClrTx/>
                        <a:buSzTx/>
                        <a:buFont typeface="Arial" charset="0"/>
                        <a:buNone/>
                        <a:tabLst/>
                      </a:pPr>
                      <a:endParaRPr kumimoji="0" lang="vi-VN" sz="2800" b="0" i="0" u="none" strike="noStrike" cap="none" normalizeH="0" baseline="0" noProof="0" dirty="0" smtClean="0">
                        <a:ln>
                          <a:noFill/>
                        </a:ln>
                        <a:solidFill>
                          <a:schemeClr val="tx1"/>
                        </a:solidFill>
                        <a:effectLst/>
                        <a:latin typeface="SwitzerlandCondensed" panose="020B0500000000000000" pitchFamily="34" charset="0"/>
                        <a:ea typeface="SwitzerlandCondensed" panose="020B0500000000000000" pitchFamily="34" charset="0"/>
                        <a:cs typeface="SwitzerlandCondensed" panose="020B0500000000000000" pitchFamily="34" charset="0"/>
                      </a:endParaRPr>
                    </a:p>
                  </a:txBody>
                  <a:tcPr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ts val="0"/>
                        </a:spcBef>
                        <a:spcAft>
                          <a:spcPct val="0"/>
                        </a:spcAft>
                        <a:buClrTx/>
                        <a:buSzTx/>
                        <a:buFont typeface="Arial" charset="0"/>
                        <a:buNone/>
                        <a:tabLst/>
                      </a:pPr>
                      <a:endParaRPr kumimoji="0" lang="vi-VN" sz="2800" b="0" i="0" u="none" strike="noStrike" cap="none" normalizeH="0" baseline="0" noProof="0" dirty="0" smtClean="0">
                        <a:ln>
                          <a:noFill/>
                        </a:ln>
                        <a:solidFill>
                          <a:schemeClr val="tx1"/>
                        </a:solidFill>
                        <a:effectLst/>
                        <a:latin typeface="SwitzerlandCondensed" panose="020B0500000000000000" pitchFamily="34" charset="0"/>
                        <a:ea typeface="SwitzerlandCondensed" panose="020B0500000000000000" pitchFamily="34" charset="0"/>
                        <a:cs typeface="SwitzerlandCondensed" panose="020B0500000000000000" pitchFamily="34" charset="0"/>
                      </a:endParaRPr>
                    </a:p>
                  </a:txBody>
                  <a:tcPr horzOverflow="overflow">
                    <a:lnL w="12700"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r>
            </a:tbl>
          </a:graphicData>
        </a:graphic>
      </p:graphicFrame>
      <p:sp>
        <p:nvSpPr>
          <p:cNvPr id="16" name="Text Box 95"/>
          <p:cNvSpPr txBox="1">
            <a:spLocks noChangeArrowheads="1"/>
          </p:cNvSpPr>
          <p:nvPr/>
        </p:nvSpPr>
        <p:spPr bwMode="auto">
          <a:xfrm>
            <a:off x="4418726" y="3471956"/>
            <a:ext cx="1336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400" b="1" dirty="0">
                <a:solidFill>
                  <a:srgbClr val="008000"/>
                </a:solidFill>
                <a:latin typeface="Aachen" panose="02020500000000000000" pitchFamily="18" charset="0"/>
                <a:ea typeface="Aachen" panose="02020500000000000000" pitchFamily="18" charset="0"/>
                <a:cs typeface="Aachen" panose="02020500000000000000" pitchFamily="18" charset="0"/>
              </a:rPr>
              <a:t>16,7cm</a:t>
            </a:r>
          </a:p>
        </p:txBody>
      </p:sp>
      <p:sp>
        <p:nvSpPr>
          <p:cNvPr id="17" name="Text Box 96"/>
          <p:cNvSpPr txBox="1">
            <a:spLocks noChangeArrowheads="1"/>
          </p:cNvSpPr>
          <p:nvPr/>
        </p:nvSpPr>
        <p:spPr bwMode="auto">
          <a:xfrm>
            <a:off x="5714000" y="3471956"/>
            <a:ext cx="1336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400" b="1" dirty="0">
                <a:solidFill>
                  <a:srgbClr val="008000"/>
                </a:solidFill>
                <a:latin typeface="Aachen" panose="02020500000000000000" pitchFamily="18" charset="0"/>
                <a:ea typeface="Aachen" panose="02020500000000000000" pitchFamily="18" charset="0"/>
                <a:cs typeface="Aachen" panose="02020500000000000000" pitchFamily="18" charset="0"/>
              </a:rPr>
              <a:t>8,3cm</a:t>
            </a:r>
          </a:p>
        </p:txBody>
      </p:sp>
      <p:sp>
        <p:nvSpPr>
          <p:cNvPr id="18" name="Text Box 97"/>
          <p:cNvSpPr txBox="1">
            <a:spLocks noChangeArrowheads="1"/>
          </p:cNvSpPr>
          <p:nvPr/>
        </p:nvSpPr>
        <p:spPr bwMode="auto">
          <a:xfrm>
            <a:off x="6892924" y="3471956"/>
            <a:ext cx="1336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400" b="1" dirty="0">
                <a:solidFill>
                  <a:srgbClr val="008000"/>
                </a:solidFill>
                <a:latin typeface="Aachen" panose="02020500000000000000" pitchFamily="18" charset="0"/>
                <a:ea typeface="Aachen" panose="02020500000000000000" pitchFamily="18" charset="0"/>
                <a:cs typeface="Aachen" panose="02020500000000000000" pitchFamily="18" charset="0"/>
              </a:rPr>
              <a:t>5cm</a:t>
            </a:r>
          </a:p>
        </p:txBody>
      </p:sp>
      <p:sp>
        <p:nvSpPr>
          <p:cNvPr id="19" name="Text Box 98"/>
          <p:cNvSpPr txBox="1">
            <a:spLocks noChangeArrowheads="1"/>
          </p:cNvSpPr>
          <p:nvPr/>
        </p:nvSpPr>
        <p:spPr bwMode="auto">
          <a:xfrm>
            <a:off x="4377325" y="4236853"/>
            <a:ext cx="1336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800" b="1" dirty="0">
                <a:solidFill>
                  <a:srgbClr val="FF0000"/>
                </a:solidFill>
                <a:latin typeface="Aachen" panose="02020500000000000000" pitchFamily="18" charset="0"/>
                <a:ea typeface="Aachen" panose="02020500000000000000" pitchFamily="18" charset="0"/>
                <a:cs typeface="Aachen" panose="02020500000000000000" pitchFamily="18" charset="0"/>
              </a:rPr>
              <a:t>1</a:t>
            </a:r>
          </a:p>
        </p:txBody>
      </p:sp>
      <p:sp>
        <p:nvSpPr>
          <p:cNvPr id="20" name="Text Box 99"/>
          <p:cNvSpPr txBox="1">
            <a:spLocks noChangeArrowheads="1"/>
          </p:cNvSpPr>
          <p:nvPr/>
        </p:nvSpPr>
        <p:spPr bwMode="auto">
          <a:xfrm>
            <a:off x="5687012" y="4224621"/>
            <a:ext cx="1336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800" b="1" dirty="0">
                <a:solidFill>
                  <a:srgbClr val="FF0000"/>
                </a:solidFill>
                <a:latin typeface="Aachen" panose="02020500000000000000" pitchFamily="18" charset="0"/>
                <a:ea typeface="Aachen" panose="02020500000000000000" pitchFamily="18" charset="0"/>
                <a:cs typeface="Aachen" panose="02020500000000000000" pitchFamily="18" charset="0"/>
              </a:rPr>
              <a:t>2</a:t>
            </a:r>
          </a:p>
        </p:txBody>
      </p:sp>
      <p:sp>
        <p:nvSpPr>
          <p:cNvPr id="21" name="Text Box 100"/>
          <p:cNvSpPr txBox="1">
            <a:spLocks noChangeArrowheads="1"/>
          </p:cNvSpPr>
          <p:nvPr/>
        </p:nvSpPr>
        <p:spPr bwMode="auto">
          <a:xfrm>
            <a:off x="6892925" y="4236853"/>
            <a:ext cx="1336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800" b="1" dirty="0">
                <a:solidFill>
                  <a:srgbClr val="FF0000"/>
                </a:solidFill>
                <a:latin typeface="Aachen" panose="02020500000000000000" pitchFamily="18" charset="0"/>
                <a:ea typeface="Aachen" panose="02020500000000000000" pitchFamily="18" charset="0"/>
                <a:cs typeface="Aachen" panose="02020500000000000000" pitchFamily="18" charset="0"/>
              </a:rPr>
              <a:t>3</a:t>
            </a:r>
          </a:p>
        </p:txBody>
      </p:sp>
    </p:spTree>
    <p:extLst>
      <p:ext uri="{BB962C8B-B14F-4D97-AF65-F5344CB8AC3E}">
        <p14:creationId xmlns:p14="http://schemas.microsoft.com/office/powerpoint/2010/main" val="360243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1"/>
                                        </p:tgtEl>
                                        <p:attrNameLst>
                                          <p:attrName>style.visibility</p:attrName>
                                        </p:attrNameLst>
                                      </p:cBhvr>
                                      <p:to>
                                        <p:strVal val="visible"/>
                                      </p:to>
                                    </p:set>
                                  </p:childTnLst>
                                </p:cTn>
                              </p:par>
                            </p:childTnLst>
                          </p:cTn>
                        </p:par>
                        <p:par>
                          <p:cTn id="7" fill="hold">
                            <p:stCondLst>
                              <p:cond delay="1800"/>
                            </p:stCondLst>
                            <p:childTnLst>
                              <p:par>
                                <p:cTn id="8" presetID="23" presetClass="entr" presetSubtype="16"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lt">
                                    <p:tmAbs val="75"/>
                                  </p:iterate>
                                  <p:childTnLst>
                                    <p:set>
                                      <p:cBhvr>
                                        <p:cTn id="15" dur="1" fill="hold">
                                          <p:stCondLst>
                                            <p:cond delay="74"/>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Abs val="75"/>
                                  </p:iterate>
                                  <p:childTnLst>
                                    <p:set>
                                      <p:cBhvr>
                                        <p:cTn id="19" dur="1" fill="hold">
                                          <p:stCondLst>
                                            <p:cond delay="74"/>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type="lt">
                                    <p:tmAbs val="75"/>
                                  </p:iterate>
                                  <p:childTnLst>
                                    <p:set>
                                      <p:cBhvr>
                                        <p:cTn id="23" dur="1" fill="hold">
                                          <p:stCondLst>
                                            <p:cond delay="74"/>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3" presetClass="entr" presetSubtype="32"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strVal val="4*#ppt_w"/>
                                          </p:val>
                                        </p:tav>
                                        <p:tav tm="100000">
                                          <p:val>
                                            <p:strVal val="#ppt_w"/>
                                          </p:val>
                                        </p:tav>
                                      </p:tavLst>
                                    </p:anim>
                                    <p:anim calcmode="lin" valueType="num">
                                      <p:cBhvr>
                                        <p:cTn id="29" dur="500" fill="hold"/>
                                        <p:tgtEl>
                                          <p:spTgt spid="19"/>
                                        </p:tgtEl>
                                        <p:attrNameLst>
                                          <p:attrName>ppt_h</p:attrName>
                                        </p:attrNameLst>
                                      </p:cBhvr>
                                      <p:tavLst>
                                        <p:tav tm="0">
                                          <p:val>
                                            <p:strVal val="4*#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strVal val="4*#ppt_w"/>
                                          </p:val>
                                        </p:tav>
                                        <p:tav tm="100000">
                                          <p:val>
                                            <p:strVal val="#ppt_w"/>
                                          </p:val>
                                        </p:tav>
                                      </p:tavLst>
                                    </p:anim>
                                    <p:anim calcmode="lin" valueType="num">
                                      <p:cBhvr>
                                        <p:cTn id="35" dur="500" fill="hold"/>
                                        <p:tgtEl>
                                          <p:spTgt spid="20"/>
                                        </p:tgtEl>
                                        <p:attrNameLst>
                                          <p:attrName>ppt_h</p:attrName>
                                        </p:attrNameLst>
                                      </p:cBhvr>
                                      <p:tavLst>
                                        <p:tav tm="0">
                                          <p:val>
                                            <p:strVal val="4*#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32"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strVal val="4*#ppt_w"/>
                                          </p:val>
                                        </p:tav>
                                        <p:tav tm="100000">
                                          <p:val>
                                            <p:strVal val="#ppt_w"/>
                                          </p:val>
                                        </p:tav>
                                      </p:tavLst>
                                    </p:anim>
                                    <p:anim calcmode="lin" valueType="num">
                                      <p:cBhvr>
                                        <p:cTn id="41" dur="500" fill="hold"/>
                                        <p:tgtEl>
                                          <p:spTgt spid="2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6" grpId="0" autoUpdateAnimBg="0"/>
      <p:bldP spid="17" grpId="0" autoUpdateAnimBg="0"/>
      <p:bldP spid="18" grpId="0" autoUpdateAnimBg="0"/>
      <p:bldP spid="19" grpId="0" autoUpdateAnimBg="0"/>
      <p:bldP spid="20" grpId="0" autoUpdateAnimBg="0"/>
      <p:bldP spid="2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Right Triangle 2"/>
          <p:cNvSpPr/>
          <p:nvPr/>
        </p:nvSpPr>
        <p:spPr>
          <a:xfrm rot="10800000">
            <a:off x="8229600" y="0"/>
            <a:ext cx="914400" cy="914400"/>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087906" y="1461247"/>
            <a:ext cx="5056094" cy="1882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8919" y="1461246"/>
            <a:ext cx="3666564" cy="1882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hông báo kết quả thi vòng 2, kỳ thi tuyển công chức tỉnh Bình Phước năm"/>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8000" l="0" r="41667"/>
                    </a14:imgEffect>
                  </a14:imgLayer>
                </a14:imgProps>
              </a:ext>
              <a:ext uri="{28A0092B-C50C-407E-A947-70E740481C1C}">
                <a14:useLocalDpi xmlns:a14="http://schemas.microsoft.com/office/drawing/2010/main" val="0"/>
              </a:ext>
            </a:extLst>
          </a:blip>
          <a:srcRect r="59338"/>
          <a:stretch/>
        </p:blipFill>
        <p:spPr bwMode="auto">
          <a:xfrm>
            <a:off x="322729" y="107575"/>
            <a:ext cx="2091646" cy="28956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71"/>
          <p:cNvSpPr>
            <a:spLocks noChangeArrowheads="1"/>
          </p:cNvSpPr>
          <p:nvPr/>
        </p:nvSpPr>
        <p:spPr bwMode="auto">
          <a:xfrm>
            <a:off x="2414375" y="357626"/>
            <a:ext cx="6050149" cy="735747"/>
          </a:xfrm>
          <a:prstGeom prst="roundRect">
            <a:avLst>
              <a:gd name="adj" fmla="val 50000"/>
            </a:avLst>
          </a:prstGeom>
          <a:solidFill>
            <a:srgbClr val="0000FF">
              <a:alpha val="45097"/>
            </a:srgb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sz="2800" b="1" dirty="0" smtClean="0">
                <a:latin typeface="Aachen" panose="02020500000000000000" pitchFamily="18" charset="0"/>
                <a:ea typeface="Aachen" panose="02020500000000000000" pitchFamily="18" charset="0"/>
                <a:cs typeface="Aachen" panose="02020500000000000000" pitchFamily="18" charset="0"/>
              </a:rPr>
              <a:t>Báo cáo kết quả hoạt động nhóm</a:t>
            </a:r>
            <a:endParaRPr lang="vi-VN" sz="2800" b="1" dirty="0">
              <a:latin typeface="Aachen" panose="02020500000000000000" pitchFamily="18" charset="0"/>
              <a:ea typeface="Aachen" panose="02020500000000000000" pitchFamily="18" charset="0"/>
              <a:cs typeface="Aachen" panose="02020500000000000000" pitchFamily="18" charset="0"/>
            </a:endParaRPr>
          </a:p>
        </p:txBody>
      </p:sp>
      <p:graphicFrame>
        <p:nvGraphicFramePr>
          <p:cNvPr id="12" name="Group 111"/>
          <p:cNvGraphicFramePr>
            <a:graphicFrameLocks noGrp="1"/>
          </p:cNvGraphicFramePr>
          <p:nvPr>
            <p:extLst>
              <p:ext uri="{D42A27DB-BD31-4B8C-83A1-F6EECF244321}">
                <p14:modId xmlns:p14="http://schemas.microsoft.com/office/powerpoint/2010/main" val="1426993891"/>
              </p:ext>
            </p:extLst>
          </p:nvPr>
        </p:nvGraphicFramePr>
        <p:xfrm>
          <a:off x="1617722" y="1841888"/>
          <a:ext cx="6973794" cy="2834640"/>
        </p:xfrm>
        <a:graphic>
          <a:graphicData uri="http://schemas.openxmlformats.org/drawingml/2006/table">
            <a:tbl>
              <a:tblPr/>
              <a:tblGrid>
                <a:gridCol w="3292349"/>
                <a:gridCol w="1309897"/>
                <a:gridCol w="1248276"/>
                <a:gridCol w="1123272"/>
              </a:tblGrid>
              <a:tr h="590550">
                <a:tc>
                  <a:txBody>
                    <a:bodyPr/>
                    <a:lstStyle/>
                    <a:p>
                      <a:pPr marL="0" marR="0" lvl="0" indent="0" algn="ctr" defTabSz="914400" rtl="0" eaLnBrk="1" fontAlgn="base" latinLnBrk="0" hangingPunct="1">
                        <a:lnSpc>
                          <a:spcPct val="120000"/>
                        </a:lnSpc>
                        <a:spcBef>
                          <a:spcPts val="0"/>
                        </a:spcBef>
                        <a:spcAft>
                          <a:spcPct val="0"/>
                        </a:spcAft>
                        <a:buClrTx/>
                        <a:buSzTx/>
                        <a:buFont typeface="Arial" charset="0"/>
                        <a:buNone/>
                        <a:tabLst/>
                      </a:pPr>
                      <a:r>
                        <a:rPr kumimoji="0" lang="vi-VN" sz="2800" b="0" i="0" u="none" strike="noStrike" cap="none" normalizeH="0" baseline="0" noProof="0" dirty="0" smtClean="0">
                          <a:ln>
                            <a:noFill/>
                          </a:ln>
                          <a:solidFill>
                            <a:srgbClr val="002060"/>
                          </a:solidFill>
                          <a:effectLst/>
                          <a:latin typeface="SwitzerlandCondensed" panose="020B0500000000000000" pitchFamily="34" charset="0"/>
                          <a:ea typeface="SwitzerlandCondensed" panose="020B0500000000000000" pitchFamily="34" charset="0"/>
                          <a:cs typeface="SwitzerlandCondensed" panose="020B0500000000000000" pitchFamily="34" charset="0"/>
                        </a:rPr>
                        <a:t>Số bội giác (G)</a:t>
                      </a:r>
                    </a:p>
                  </a:txBody>
                  <a:tcPr anchor="ctr" horzOverflow="overflow">
                    <a:lnL w="28575"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ts val="0"/>
                        </a:spcBef>
                        <a:spcAft>
                          <a:spcPct val="0"/>
                        </a:spcAft>
                        <a:buClrTx/>
                        <a:buSzTx/>
                        <a:buFont typeface="Arial" charset="0"/>
                        <a:buNone/>
                        <a:tabLst/>
                      </a:pPr>
                      <a:r>
                        <a:rPr kumimoji="0" lang="vi-VN" sz="2400" b="1" i="0" u="none" strike="noStrike" cap="none" normalizeH="0" baseline="0" noProof="0" dirty="0" smtClean="0">
                          <a:ln>
                            <a:noFill/>
                          </a:ln>
                          <a:solidFill>
                            <a:srgbClr val="0033CC"/>
                          </a:solidFill>
                          <a:effectLst/>
                          <a:latin typeface="Aachen" panose="02020500000000000000" pitchFamily="18" charset="0"/>
                          <a:ea typeface="Aachen" panose="02020500000000000000" pitchFamily="18" charset="0"/>
                          <a:cs typeface="Aachen" panose="02020500000000000000" pitchFamily="18" charset="0"/>
                        </a:rPr>
                        <a:t>1,5X</a:t>
                      </a:r>
                    </a:p>
                  </a:txBody>
                  <a:tcPr anchor="ctr"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ts val="0"/>
                        </a:spcBef>
                        <a:spcAft>
                          <a:spcPct val="0"/>
                        </a:spcAft>
                        <a:buClrTx/>
                        <a:buSzTx/>
                        <a:buFont typeface="Arial" charset="0"/>
                        <a:buNone/>
                        <a:tabLst/>
                      </a:pPr>
                      <a:r>
                        <a:rPr kumimoji="0" lang="vi-VN" sz="2400" b="1" i="0" u="none" strike="noStrike" cap="none" normalizeH="0" baseline="0" noProof="0" dirty="0" smtClean="0">
                          <a:ln>
                            <a:noFill/>
                          </a:ln>
                          <a:solidFill>
                            <a:srgbClr val="0033CC"/>
                          </a:solidFill>
                          <a:effectLst/>
                          <a:latin typeface="Aachen" panose="02020500000000000000" pitchFamily="18" charset="0"/>
                          <a:ea typeface="Aachen" panose="02020500000000000000" pitchFamily="18" charset="0"/>
                          <a:cs typeface="Aachen" panose="02020500000000000000" pitchFamily="18" charset="0"/>
                        </a:rPr>
                        <a:t>3X</a:t>
                      </a:r>
                    </a:p>
                  </a:txBody>
                  <a:tcPr anchor="ctr"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ts val="0"/>
                        </a:spcBef>
                        <a:spcAft>
                          <a:spcPct val="0"/>
                        </a:spcAft>
                        <a:buClrTx/>
                        <a:buSzTx/>
                        <a:buFont typeface="Arial" charset="0"/>
                        <a:buNone/>
                        <a:tabLst/>
                      </a:pPr>
                      <a:r>
                        <a:rPr kumimoji="0" lang="vi-VN" sz="2400" b="1" i="0" u="none" strike="noStrike" cap="none" normalizeH="0" baseline="0" noProof="0" dirty="0" smtClean="0">
                          <a:ln>
                            <a:noFill/>
                          </a:ln>
                          <a:solidFill>
                            <a:srgbClr val="0033CC"/>
                          </a:solidFill>
                          <a:effectLst/>
                          <a:latin typeface="Aachen" panose="02020500000000000000" pitchFamily="18" charset="0"/>
                          <a:ea typeface="Aachen" panose="02020500000000000000" pitchFamily="18" charset="0"/>
                          <a:cs typeface="Aachen" panose="02020500000000000000" pitchFamily="18" charset="0"/>
                        </a:rPr>
                        <a:t>5X</a:t>
                      </a:r>
                    </a:p>
                  </a:txBody>
                  <a:tcPr anchor="ctr" horzOverflow="overflow">
                    <a:lnL w="12700"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r>
              <a:tr h="536575">
                <a:tc>
                  <a:txBody>
                    <a:bodyPr/>
                    <a:lstStyle/>
                    <a:p>
                      <a:pPr marL="0" marR="0" lvl="0" indent="0" algn="ctr" defTabSz="914400" rtl="0" eaLnBrk="1" fontAlgn="base" latinLnBrk="0" hangingPunct="1">
                        <a:lnSpc>
                          <a:spcPct val="120000"/>
                        </a:lnSpc>
                        <a:spcBef>
                          <a:spcPts val="0"/>
                        </a:spcBef>
                        <a:spcAft>
                          <a:spcPct val="0"/>
                        </a:spcAft>
                        <a:buClrTx/>
                        <a:buSzTx/>
                        <a:buFont typeface="Arial" charset="0"/>
                        <a:buNone/>
                        <a:tabLst/>
                      </a:pPr>
                      <a:r>
                        <a:rPr kumimoji="0" lang="vi-VN" sz="2800" b="0" i="0" u="none" strike="noStrike" cap="none" normalizeH="0" baseline="0" noProof="0" dirty="0" smtClean="0">
                          <a:ln>
                            <a:noFill/>
                          </a:ln>
                          <a:solidFill>
                            <a:srgbClr val="002060"/>
                          </a:solidFill>
                          <a:effectLst/>
                          <a:latin typeface="SwitzerlandCondensed" panose="020B0500000000000000" pitchFamily="34" charset="0"/>
                          <a:ea typeface="SwitzerlandCondensed" panose="020B0500000000000000" pitchFamily="34" charset="0"/>
                          <a:cs typeface="SwitzerlandCondensed" panose="020B0500000000000000" pitchFamily="34" charset="0"/>
                        </a:rPr>
                        <a:t>Tiêu cự (f)</a:t>
                      </a:r>
                    </a:p>
                  </a:txBody>
                  <a:tcPr anchor="ctr" horzOverflow="overflow">
                    <a:lnL w="28575"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ts val="0"/>
                        </a:spcBef>
                        <a:spcAft>
                          <a:spcPct val="0"/>
                        </a:spcAft>
                        <a:buClrTx/>
                        <a:buSzTx/>
                        <a:buFont typeface="Arial" charset="0"/>
                        <a:buNone/>
                        <a:tabLst/>
                      </a:pPr>
                      <a:endParaRPr kumimoji="0" lang="vi-VN" sz="2800" b="0" i="0" u="none" strike="noStrike" cap="none" normalizeH="0" baseline="0" noProof="0" dirty="0" smtClean="0">
                        <a:ln>
                          <a:noFill/>
                        </a:ln>
                        <a:solidFill>
                          <a:schemeClr val="tx1"/>
                        </a:solidFill>
                        <a:effectLst/>
                        <a:latin typeface="SwitzerlandCondensed" panose="020B0500000000000000" pitchFamily="34" charset="0"/>
                        <a:ea typeface="SwitzerlandCondensed" panose="020B0500000000000000" pitchFamily="34" charset="0"/>
                        <a:cs typeface="SwitzerlandCondensed" panose="020B0500000000000000" pitchFamily="34" charset="0"/>
                      </a:endParaRPr>
                    </a:p>
                  </a:txBody>
                  <a:tcPr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ts val="0"/>
                        </a:spcBef>
                        <a:spcAft>
                          <a:spcPct val="0"/>
                        </a:spcAft>
                        <a:buClrTx/>
                        <a:buSzTx/>
                        <a:buFont typeface="Arial" charset="0"/>
                        <a:buNone/>
                        <a:tabLst/>
                      </a:pPr>
                      <a:endParaRPr kumimoji="0" lang="vi-VN" sz="2800" b="0" i="0" u="none" strike="noStrike" cap="none" normalizeH="0" baseline="0" noProof="0" dirty="0" smtClean="0">
                        <a:ln>
                          <a:noFill/>
                        </a:ln>
                        <a:solidFill>
                          <a:schemeClr val="tx1"/>
                        </a:solidFill>
                        <a:effectLst/>
                        <a:latin typeface="SwitzerlandCondensed" panose="020B0500000000000000" pitchFamily="34" charset="0"/>
                        <a:ea typeface="SwitzerlandCondensed" panose="020B0500000000000000" pitchFamily="34" charset="0"/>
                        <a:cs typeface="SwitzerlandCondensed" panose="020B0500000000000000" pitchFamily="34" charset="0"/>
                      </a:endParaRPr>
                    </a:p>
                  </a:txBody>
                  <a:tcPr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ts val="0"/>
                        </a:spcBef>
                        <a:spcAft>
                          <a:spcPct val="0"/>
                        </a:spcAft>
                        <a:buClrTx/>
                        <a:buSzTx/>
                        <a:buFont typeface="Arial" charset="0"/>
                        <a:buNone/>
                        <a:tabLst/>
                      </a:pPr>
                      <a:endParaRPr kumimoji="0" lang="vi-VN" sz="2800" b="0" i="0" u="none" strike="noStrike" cap="none" normalizeH="0" baseline="0" noProof="0" dirty="0" smtClean="0">
                        <a:ln>
                          <a:noFill/>
                        </a:ln>
                        <a:solidFill>
                          <a:schemeClr val="tx1"/>
                        </a:solidFill>
                        <a:effectLst/>
                        <a:latin typeface="SwitzerlandCondensed" panose="020B0500000000000000" pitchFamily="34" charset="0"/>
                        <a:ea typeface="SwitzerlandCondensed" panose="020B0500000000000000" pitchFamily="34" charset="0"/>
                        <a:cs typeface="SwitzerlandCondensed" panose="020B0500000000000000" pitchFamily="34" charset="0"/>
                      </a:endParaRPr>
                    </a:p>
                  </a:txBody>
                  <a:tcPr horzOverflow="overflow">
                    <a:lnL w="12700"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tr>
              <a:tr h="746125">
                <a:tc>
                  <a:txBody>
                    <a:bodyPr/>
                    <a:lstStyle/>
                    <a:p>
                      <a:pPr marL="0" marR="0" lvl="0" indent="0" algn="ctr" defTabSz="914400" rtl="0" eaLnBrk="1" fontAlgn="base" latinLnBrk="0" hangingPunct="1">
                        <a:lnSpc>
                          <a:spcPct val="120000"/>
                        </a:lnSpc>
                        <a:spcBef>
                          <a:spcPts val="0"/>
                        </a:spcBef>
                        <a:spcAft>
                          <a:spcPct val="0"/>
                        </a:spcAft>
                        <a:buClrTx/>
                        <a:buSzTx/>
                        <a:buFont typeface="Arial" charset="0"/>
                        <a:buNone/>
                        <a:tabLst/>
                      </a:pPr>
                      <a:r>
                        <a:rPr kumimoji="0" lang="vi-VN" sz="2800" b="0" i="0" u="none" strike="noStrike" cap="none" normalizeH="0" baseline="0" noProof="0" dirty="0" smtClean="0">
                          <a:ln>
                            <a:noFill/>
                          </a:ln>
                          <a:solidFill>
                            <a:srgbClr val="002060"/>
                          </a:solidFill>
                          <a:effectLst/>
                          <a:latin typeface="SwitzerlandCondensed" panose="020B0500000000000000" pitchFamily="34" charset="0"/>
                          <a:ea typeface="SwitzerlandCondensed" panose="020B0500000000000000" pitchFamily="34" charset="0"/>
                          <a:cs typeface="SwitzerlandCondensed" panose="020B0500000000000000" pitchFamily="34" charset="0"/>
                        </a:rPr>
                        <a:t>Thứ tự của kính lúp cho ảnh từ nhỏ </a:t>
                      </a:r>
                      <a:r>
                        <a:rPr kumimoji="0" lang="en-US" sz="2800" b="0" i="0" u="none" strike="noStrike" cap="none" normalizeH="0" baseline="0" noProof="0" dirty="0" smtClean="0">
                          <a:ln>
                            <a:noFill/>
                          </a:ln>
                          <a:solidFill>
                            <a:srgbClr val="002060"/>
                          </a:solidFill>
                          <a:effectLst/>
                          <a:latin typeface="SwitzerlandCondensed" panose="020B0500000000000000" pitchFamily="34" charset="0"/>
                          <a:ea typeface="SwitzerlandCondensed" panose="020B0500000000000000" pitchFamily="34" charset="0"/>
                          <a:cs typeface="SwitzerlandCondensed" panose="020B0500000000000000" pitchFamily="34" charset="0"/>
                        </a:rPr>
                        <a:t>đ</a:t>
                      </a:r>
                      <a:r>
                        <a:rPr kumimoji="0" lang="vi-VN" sz="2800" b="0" i="0" u="none" strike="noStrike" cap="none" normalizeH="0" baseline="0" noProof="0" dirty="0" smtClean="0">
                          <a:ln>
                            <a:noFill/>
                          </a:ln>
                          <a:solidFill>
                            <a:srgbClr val="002060"/>
                          </a:solidFill>
                          <a:effectLst/>
                          <a:latin typeface="SwitzerlandCondensed" panose="020B0500000000000000" pitchFamily="34" charset="0"/>
                          <a:ea typeface="SwitzerlandCondensed" panose="020B0500000000000000" pitchFamily="34" charset="0"/>
                          <a:cs typeface="SwitzerlandCondensed" panose="020B0500000000000000" pitchFamily="34" charset="0"/>
                        </a:rPr>
                        <a:t>ến lớn. </a:t>
                      </a:r>
                    </a:p>
                  </a:txBody>
                  <a:tcPr anchor="ctr" horzOverflow="overflow">
                    <a:lnL w="28575"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ts val="0"/>
                        </a:spcBef>
                        <a:spcAft>
                          <a:spcPct val="0"/>
                        </a:spcAft>
                        <a:buClrTx/>
                        <a:buSzTx/>
                        <a:buFont typeface="Arial" charset="0"/>
                        <a:buNone/>
                        <a:tabLst/>
                      </a:pPr>
                      <a:endParaRPr kumimoji="0" lang="vi-VN" sz="2800" b="0" i="0" u="none" strike="noStrike" cap="none" normalizeH="0" baseline="0" noProof="0" dirty="0" smtClean="0">
                        <a:ln>
                          <a:noFill/>
                        </a:ln>
                        <a:solidFill>
                          <a:schemeClr val="tx1"/>
                        </a:solidFill>
                        <a:effectLst/>
                        <a:latin typeface="SwitzerlandCondensed" panose="020B0500000000000000" pitchFamily="34" charset="0"/>
                        <a:ea typeface="SwitzerlandCondensed" panose="020B0500000000000000" pitchFamily="34" charset="0"/>
                        <a:cs typeface="SwitzerlandCondensed" panose="020B0500000000000000" pitchFamily="34" charset="0"/>
                      </a:endParaRPr>
                    </a:p>
                  </a:txBody>
                  <a:tcPr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ts val="0"/>
                        </a:spcBef>
                        <a:spcAft>
                          <a:spcPct val="0"/>
                        </a:spcAft>
                        <a:buClrTx/>
                        <a:buSzTx/>
                        <a:buFont typeface="Arial" charset="0"/>
                        <a:buNone/>
                        <a:tabLst/>
                      </a:pPr>
                      <a:endParaRPr kumimoji="0" lang="vi-VN" sz="2800" b="0" i="0" u="none" strike="noStrike" cap="none" normalizeH="0" baseline="0" noProof="0" dirty="0" smtClean="0">
                        <a:ln>
                          <a:noFill/>
                        </a:ln>
                        <a:solidFill>
                          <a:schemeClr val="tx1"/>
                        </a:solidFill>
                        <a:effectLst/>
                        <a:latin typeface="SwitzerlandCondensed" panose="020B0500000000000000" pitchFamily="34" charset="0"/>
                        <a:ea typeface="SwitzerlandCondensed" panose="020B0500000000000000" pitchFamily="34" charset="0"/>
                        <a:cs typeface="SwitzerlandCondensed" panose="020B0500000000000000" pitchFamily="34" charset="0"/>
                      </a:endParaRPr>
                    </a:p>
                  </a:txBody>
                  <a:tcPr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ts val="0"/>
                        </a:spcBef>
                        <a:spcAft>
                          <a:spcPct val="0"/>
                        </a:spcAft>
                        <a:buClrTx/>
                        <a:buSzTx/>
                        <a:buFont typeface="Arial" charset="0"/>
                        <a:buNone/>
                        <a:tabLst/>
                      </a:pPr>
                      <a:endParaRPr kumimoji="0" lang="vi-VN" sz="2800" b="0" i="0" u="none" strike="noStrike" cap="none" normalizeH="0" baseline="0" noProof="0" dirty="0" smtClean="0">
                        <a:ln>
                          <a:noFill/>
                        </a:ln>
                        <a:solidFill>
                          <a:schemeClr val="tx1"/>
                        </a:solidFill>
                        <a:effectLst/>
                        <a:latin typeface="SwitzerlandCondensed" panose="020B0500000000000000" pitchFamily="34" charset="0"/>
                        <a:ea typeface="SwitzerlandCondensed" panose="020B0500000000000000" pitchFamily="34" charset="0"/>
                        <a:cs typeface="SwitzerlandCondensed" panose="020B0500000000000000" pitchFamily="34" charset="0"/>
                      </a:endParaRPr>
                    </a:p>
                  </a:txBody>
                  <a:tcPr horzOverflow="overflow">
                    <a:lnL w="12700"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r>
            </a:tbl>
          </a:graphicData>
        </a:graphic>
      </p:graphicFrame>
      <p:sp>
        <p:nvSpPr>
          <p:cNvPr id="16" name="Text Box 95"/>
          <p:cNvSpPr txBox="1">
            <a:spLocks noChangeArrowheads="1"/>
          </p:cNvSpPr>
          <p:nvPr/>
        </p:nvSpPr>
        <p:spPr bwMode="auto">
          <a:xfrm>
            <a:off x="4902820" y="2508311"/>
            <a:ext cx="1336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400" b="1" dirty="0">
                <a:solidFill>
                  <a:srgbClr val="008000"/>
                </a:solidFill>
                <a:latin typeface="Aachen" panose="02020500000000000000" pitchFamily="18" charset="0"/>
                <a:ea typeface="Aachen" panose="02020500000000000000" pitchFamily="18" charset="0"/>
                <a:cs typeface="Aachen" panose="02020500000000000000" pitchFamily="18" charset="0"/>
              </a:rPr>
              <a:t>16,7cm</a:t>
            </a:r>
          </a:p>
        </p:txBody>
      </p:sp>
      <p:sp>
        <p:nvSpPr>
          <p:cNvPr id="17" name="Text Box 96"/>
          <p:cNvSpPr txBox="1">
            <a:spLocks noChangeArrowheads="1"/>
          </p:cNvSpPr>
          <p:nvPr/>
        </p:nvSpPr>
        <p:spPr bwMode="auto">
          <a:xfrm>
            <a:off x="6198094" y="2508311"/>
            <a:ext cx="1336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400" b="1" dirty="0">
                <a:solidFill>
                  <a:srgbClr val="008000"/>
                </a:solidFill>
                <a:latin typeface="Aachen" panose="02020500000000000000" pitchFamily="18" charset="0"/>
                <a:ea typeface="Aachen" panose="02020500000000000000" pitchFamily="18" charset="0"/>
                <a:cs typeface="Aachen" panose="02020500000000000000" pitchFamily="18" charset="0"/>
              </a:rPr>
              <a:t>8,3cm</a:t>
            </a:r>
          </a:p>
        </p:txBody>
      </p:sp>
      <p:sp>
        <p:nvSpPr>
          <p:cNvPr id="18" name="Text Box 97"/>
          <p:cNvSpPr txBox="1">
            <a:spLocks noChangeArrowheads="1"/>
          </p:cNvSpPr>
          <p:nvPr/>
        </p:nvSpPr>
        <p:spPr bwMode="auto">
          <a:xfrm>
            <a:off x="7377018" y="2508311"/>
            <a:ext cx="1336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400" b="1" dirty="0">
                <a:solidFill>
                  <a:srgbClr val="008000"/>
                </a:solidFill>
                <a:latin typeface="Aachen" panose="02020500000000000000" pitchFamily="18" charset="0"/>
                <a:ea typeface="Aachen" panose="02020500000000000000" pitchFamily="18" charset="0"/>
                <a:cs typeface="Aachen" panose="02020500000000000000" pitchFamily="18" charset="0"/>
              </a:rPr>
              <a:t>5cm</a:t>
            </a:r>
          </a:p>
        </p:txBody>
      </p:sp>
      <p:sp>
        <p:nvSpPr>
          <p:cNvPr id="19" name="Text Box 98"/>
          <p:cNvSpPr txBox="1">
            <a:spLocks noChangeArrowheads="1"/>
          </p:cNvSpPr>
          <p:nvPr/>
        </p:nvSpPr>
        <p:spPr bwMode="auto">
          <a:xfrm>
            <a:off x="4861419" y="3273208"/>
            <a:ext cx="1336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800" b="1" dirty="0">
                <a:solidFill>
                  <a:srgbClr val="FF0000"/>
                </a:solidFill>
                <a:latin typeface="Aachen" panose="02020500000000000000" pitchFamily="18" charset="0"/>
                <a:ea typeface="Aachen" panose="02020500000000000000" pitchFamily="18" charset="0"/>
                <a:cs typeface="Aachen" panose="02020500000000000000" pitchFamily="18" charset="0"/>
              </a:rPr>
              <a:t>1</a:t>
            </a:r>
          </a:p>
        </p:txBody>
      </p:sp>
      <p:sp>
        <p:nvSpPr>
          <p:cNvPr id="20" name="Text Box 99"/>
          <p:cNvSpPr txBox="1">
            <a:spLocks noChangeArrowheads="1"/>
          </p:cNvSpPr>
          <p:nvPr/>
        </p:nvSpPr>
        <p:spPr bwMode="auto">
          <a:xfrm>
            <a:off x="6171106" y="3260976"/>
            <a:ext cx="1336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800" b="1" dirty="0">
                <a:solidFill>
                  <a:srgbClr val="FF0000"/>
                </a:solidFill>
                <a:latin typeface="Aachen" panose="02020500000000000000" pitchFamily="18" charset="0"/>
                <a:ea typeface="Aachen" panose="02020500000000000000" pitchFamily="18" charset="0"/>
                <a:cs typeface="Aachen" panose="02020500000000000000" pitchFamily="18" charset="0"/>
              </a:rPr>
              <a:t>2</a:t>
            </a:r>
          </a:p>
        </p:txBody>
      </p:sp>
      <p:sp>
        <p:nvSpPr>
          <p:cNvPr id="21" name="Text Box 100"/>
          <p:cNvSpPr txBox="1">
            <a:spLocks noChangeArrowheads="1"/>
          </p:cNvSpPr>
          <p:nvPr/>
        </p:nvSpPr>
        <p:spPr bwMode="auto">
          <a:xfrm>
            <a:off x="7377019" y="3273208"/>
            <a:ext cx="1336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800" b="1" dirty="0">
                <a:solidFill>
                  <a:srgbClr val="FF0000"/>
                </a:solidFill>
                <a:latin typeface="Aachen" panose="02020500000000000000" pitchFamily="18" charset="0"/>
                <a:ea typeface="Aachen" panose="02020500000000000000" pitchFamily="18" charset="0"/>
                <a:cs typeface="Aachen" panose="02020500000000000000" pitchFamily="18" charset="0"/>
              </a:rPr>
              <a:t>3</a:t>
            </a:r>
          </a:p>
        </p:txBody>
      </p:sp>
      <p:sp>
        <p:nvSpPr>
          <p:cNvPr id="14" name="Rectangle 71"/>
          <p:cNvSpPr>
            <a:spLocks noChangeArrowheads="1"/>
          </p:cNvSpPr>
          <p:nvPr/>
        </p:nvSpPr>
        <p:spPr bwMode="auto">
          <a:xfrm>
            <a:off x="581772" y="4589213"/>
            <a:ext cx="8033310" cy="114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30000"/>
              </a:lnSpc>
            </a:pPr>
            <a:r>
              <a:rPr lang="vi-VN" sz="2800" dirty="0" smtClean="0">
                <a:solidFill>
                  <a:srgbClr val="009900"/>
                </a:solidFill>
                <a:latin typeface="SwitzerlandCondensed" panose="020B0500000000000000" pitchFamily="34" charset="0"/>
                <a:ea typeface="SwitzerlandCondensed" panose="020B0500000000000000" pitchFamily="34" charset="0"/>
                <a:cs typeface="SwitzerlandCondensed" panose="020B0500000000000000" pitchFamily="34" charset="0"/>
              </a:rPr>
              <a:t>Với cùng một vật quan sát thì kính lúp có số bội giác nhỏ cho ảnh ............... kính lúp có số bội giác lớn.</a:t>
            </a:r>
            <a:endParaRPr lang="vi-VN" sz="2800" dirty="0">
              <a:solidFill>
                <a:srgbClr val="009900"/>
              </a:solidFill>
              <a:latin typeface="SwitzerlandCondensed" panose="020B0500000000000000" pitchFamily="34" charset="0"/>
              <a:ea typeface="SwitzerlandCondensed" panose="020B0500000000000000" pitchFamily="34" charset="0"/>
              <a:cs typeface="SwitzerlandCondensed" panose="020B0500000000000000" pitchFamily="34" charset="0"/>
            </a:endParaRPr>
          </a:p>
        </p:txBody>
      </p:sp>
      <p:sp>
        <p:nvSpPr>
          <p:cNvPr id="15" name="Rectangle 66"/>
          <p:cNvSpPr>
            <a:spLocks noChangeArrowheads="1"/>
          </p:cNvSpPr>
          <p:nvPr/>
        </p:nvSpPr>
        <p:spPr bwMode="auto">
          <a:xfrm>
            <a:off x="1817594" y="5032499"/>
            <a:ext cx="1572639" cy="585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30000"/>
              </a:lnSpc>
            </a:pPr>
            <a:r>
              <a:rPr lang="vi-VN" sz="2800" dirty="0" smtClean="0">
                <a:solidFill>
                  <a:srgbClr val="FF0000"/>
                </a:solidFill>
                <a:latin typeface="SwitzerlandCondensed" panose="020B0500000000000000" pitchFamily="34" charset="0"/>
                <a:ea typeface="SwitzerlandCondensed" panose="020B0500000000000000" pitchFamily="34" charset="0"/>
                <a:cs typeface="SwitzerlandCondensed" panose="020B0500000000000000" pitchFamily="34" charset="0"/>
              </a:rPr>
              <a:t>nhỏ hơn</a:t>
            </a:r>
            <a:endParaRPr lang="vi-VN" sz="2800" dirty="0">
              <a:solidFill>
                <a:srgbClr val="FF0000"/>
              </a:solidFill>
              <a:latin typeface="SwitzerlandCondensed" panose="020B0500000000000000" pitchFamily="34" charset="0"/>
              <a:ea typeface="SwitzerlandCondensed" panose="020B0500000000000000" pitchFamily="34" charset="0"/>
              <a:cs typeface="SwitzerlandCondensed" panose="020B0500000000000000" pitchFamily="34" charset="0"/>
            </a:endParaRPr>
          </a:p>
        </p:txBody>
      </p:sp>
    </p:spTree>
    <p:extLst>
      <p:ext uri="{BB962C8B-B14F-4D97-AF65-F5344CB8AC3E}">
        <p14:creationId xmlns:p14="http://schemas.microsoft.com/office/powerpoint/2010/main" val="107447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80">
                                          <p:stCondLst>
                                            <p:cond delay="0"/>
                                          </p:stCondLst>
                                        </p:cTn>
                                        <p:tgtEl>
                                          <p:spTgt spid="15"/>
                                        </p:tgtEl>
                                      </p:cBhvr>
                                    </p:animEffect>
                                    <p:anim calcmode="lin" valueType="num">
                                      <p:cBhvr>
                                        <p:cTn id="1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0" dur="26">
                                          <p:stCondLst>
                                            <p:cond delay="650"/>
                                          </p:stCondLst>
                                        </p:cTn>
                                        <p:tgtEl>
                                          <p:spTgt spid="15"/>
                                        </p:tgtEl>
                                      </p:cBhvr>
                                      <p:to x="100000" y="60000"/>
                                    </p:animScale>
                                    <p:animScale>
                                      <p:cBhvr>
                                        <p:cTn id="21" dur="166" decel="50000">
                                          <p:stCondLst>
                                            <p:cond delay="676"/>
                                          </p:stCondLst>
                                        </p:cTn>
                                        <p:tgtEl>
                                          <p:spTgt spid="15"/>
                                        </p:tgtEl>
                                      </p:cBhvr>
                                      <p:to x="100000" y="100000"/>
                                    </p:animScale>
                                    <p:animScale>
                                      <p:cBhvr>
                                        <p:cTn id="22" dur="26">
                                          <p:stCondLst>
                                            <p:cond delay="1312"/>
                                          </p:stCondLst>
                                        </p:cTn>
                                        <p:tgtEl>
                                          <p:spTgt spid="15"/>
                                        </p:tgtEl>
                                      </p:cBhvr>
                                      <p:to x="100000" y="80000"/>
                                    </p:animScale>
                                    <p:animScale>
                                      <p:cBhvr>
                                        <p:cTn id="23" dur="166" decel="50000">
                                          <p:stCondLst>
                                            <p:cond delay="1338"/>
                                          </p:stCondLst>
                                        </p:cTn>
                                        <p:tgtEl>
                                          <p:spTgt spid="15"/>
                                        </p:tgtEl>
                                      </p:cBhvr>
                                      <p:to x="100000" y="100000"/>
                                    </p:animScale>
                                    <p:animScale>
                                      <p:cBhvr>
                                        <p:cTn id="24" dur="26">
                                          <p:stCondLst>
                                            <p:cond delay="1642"/>
                                          </p:stCondLst>
                                        </p:cTn>
                                        <p:tgtEl>
                                          <p:spTgt spid="15"/>
                                        </p:tgtEl>
                                      </p:cBhvr>
                                      <p:to x="100000" y="90000"/>
                                    </p:animScale>
                                    <p:animScale>
                                      <p:cBhvr>
                                        <p:cTn id="25" dur="166" decel="50000">
                                          <p:stCondLst>
                                            <p:cond delay="1668"/>
                                          </p:stCondLst>
                                        </p:cTn>
                                        <p:tgtEl>
                                          <p:spTgt spid="15"/>
                                        </p:tgtEl>
                                      </p:cBhvr>
                                      <p:to x="100000" y="100000"/>
                                    </p:animScale>
                                    <p:animScale>
                                      <p:cBhvr>
                                        <p:cTn id="26" dur="26">
                                          <p:stCondLst>
                                            <p:cond delay="1808"/>
                                          </p:stCondLst>
                                        </p:cTn>
                                        <p:tgtEl>
                                          <p:spTgt spid="15"/>
                                        </p:tgtEl>
                                      </p:cBhvr>
                                      <p:to x="100000" y="95000"/>
                                    </p:animScale>
                                    <p:animScale>
                                      <p:cBhvr>
                                        <p:cTn id="27"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4338" name="Picture 2" descr="Nghệ thuật đặt câu hỏi trong bán hàng | PF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3914" y="3433482"/>
            <a:ext cx="4739217" cy="34245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9144000" cy="10578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achen" panose="02020500000000000000" pitchFamily="18" charset="0"/>
                <a:ea typeface="Aachen" panose="02020500000000000000" pitchFamily="18" charset="0"/>
                <a:cs typeface="Aachen" panose="02020500000000000000" pitchFamily="18" charset="0"/>
              </a:rPr>
              <a:t>	PHẦN 1: KÍNH LÚP LÀ GÌ?</a:t>
            </a:r>
            <a:endParaRPr lang="en-US" sz="3600" dirty="0">
              <a:latin typeface="Aachen" panose="02020500000000000000" pitchFamily="18" charset="0"/>
              <a:ea typeface="Aachen" panose="02020500000000000000" pitchFamily="18" charset="0"/>
              <a:cs typeface="Aachen" panose="02020500000000000000" pitchFamily="18" charset="0"/>
            </a:endParaRPr>
          </a:p>
        </p:txBody>
      </p:sp>
      <p:sp>
        <p:nvSpPr>
          <p:cNvPr id="4" name="Rectangle 71"/>
          <p:cNvSpPr>
            <a:spLocks noChangeArrowheads="1"/>
          </p:cNvSpPr>
          <p:nvPr/>
        </p:nvSpPr>
        <p:spPr bwMode="auto">
          <a:xfrm>
            <a:off x="298115" y="1651394"/>
            <a:ext cx="8547769"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0000"/>
              </a:lnSpc>
            </a:pPr>
            <a:r>
              <a:rPr lang="vi-VN" sz="3200" u="sng" dirty="0" smtClean="0">
                <a:solidFill>
                  <a:srgbClr val="0000FF"/>
                </a:solidFill>
                <a:latin typeface="SwitzerlandCondensed" panose="020B0500000000000000" pitchFamily="34" charset="0"/>
                <a:ea typeface="SwitzerlandCondensed" panose="020B0500000000000000" pitchFamily="34" charset="0"/>
                <a:cs typeface="SwitzerlandCondensed" panose="020B0500000000000000" pitchFamily="34" charset="0"/>
              </a:rPr>
              <a:t>C1</a:t>
            </a:r>
            <a:r>
              <a:rPr lang="vi-VN" sz="3200" dirty="0" smtClean="0">
                <a:solidFill>
                  <a:srgbClr val="0000FF"/>
                </a:solidFill>
                <a:latin typeface="SwitzerlandCondensed" panose="020B0500000000000000" pitchFamily="34" charset="0"/>
                <a:ea typeface="SwitzerlandCondensed" panose="020B0500000000000000" pitchFamily="34" charset="0"/>
                <a:cs typeface="SwitzerlandCondensed" panose="020B0500000000000000" pitchFamily="34" charset="0"/>
              </a:rPr>
              <a:t>. </a:t>
            </a:r>
            <a:r>
              <a:rPr lang="vi-VN" sz="3200" dirty="0" smtClean="0">
                <a:solidFill>
                  <a:srgbClr val="009900"/>
                </a:solidFill>
                <a:latin typeface="SwitzerlandCondensed" panose="020B0500000000000000" pitchFamily="34" charset="0"/>
                <a:ea typeface="SwitzerlandCondensed" panose="020B0500000000000000" pitchFamily="34" charset="0"/>
                <a:cs typeface="SwitzerlandCondensed" panose="020B0500000000000000" pitchFamily="34" charset="0"/>
              </a:rPr>
              <a:t>Kính lúp có số bội giác càng lớn</a:t>
            </a:r>
            <a:r>
              <a:rPr lang="en-US" sz="3200" dirty="0" smtClean="0">
                <a:solidFill>
                  <a:srgbClr val="009900"/>
                </a:solidFill>
                <a:latin typeface="SwitzerlandCondensed" panose="020B0500000000000000" pitchFamily="34" charset="0"/>
                <a:ea typeface="SwitzerlandCondensed" panose="020B0500000000000000" pitchFamily="34" charset="0"/>
                <a:cs typeface="SwitzerlandCondensed" panose="020B0500000000000000" pitchFamily="34" charset="0"/>
              </a:rPr>
              <a:t> </a:t>
            </a:r>
            <a:r>
              <a:rPr lang="vi-VN" sz="3200" dirty="0" smtClean="0">
                <a:solidFill>
                  <a:srgbClr val="009900"/>
                </a:solidFill>
                <a:latin typeface="SwitzerlandCondensed" panose="020B0500000000000000" pitchFamily="34" charset="0"/>
                <a:ea typeface="SwitzerlandCondensed" panose="020B0500000000000000" pitchFamily="34" charset="0"/>
                <a:cs typeface="SwitzerlandCondensed" panose="020B0500000000000000" pitchFamily="34" charset="0"/>
              </a:rPr>
              <a:t>sẽ có tiêu cự</a:t>
            </a:r>
            <a:r>
              <a:rPr lang="en-US" sz="3200" dirty="0" smtClean="0">
                <a:solidFill>
                  <a:srgbClr val="009900"/>
                </a:solidFill>
                <a:latin typeface="SwitzerlandCondensed" panose="020B0500000000000000" pitchFamily="34" charset="0"/>
                <a:ea typeface="SwitzerlandCondensed" panose="020B0500000000000000" pitchFamily="34" charset="0"/>
                <a:cs typeface="SwitzerlandCondensed" panose="020B0500000000000000" pitchFamily="34" charset="0"/>
              </a:rPr>
              <a:t> </a:t>
            </a:r>
            <a:r>
              <a:rPr lang="vi-VN" sz="3200" dirty="0" smtClean="0">
                <a:solidFill>
                  <a:srgbClr val="009900"/>
                </a:solidFill>
                <a:latin typeface="SwitzerlandCondensed" panose="020B0500000000000000" pitchFamily="34" charset="0"/>
                <a:ea typeface="SwitzerlandCondensed" panose="020B0500000000000000" pitchFamily="34" charset="0"/>
                <a:cs typeface="SwitzerlandCondensed" panose="020B0500000000000000" pitchFamily="34" charset="0"/>
              </a:rPr>
              <a:t>...................</a:t>
            </a:r>
            <a:endParaRPr lang="vi-VN" sz="3200" dirty="0">
              <a:solidFill>
                <a:srgbClr val="009900"/>
              </a:solidFill>
              <a:latin typeface="SwitzerlandCondensed" panose="020B0500000000000000" pitchFamily="34" charset="0"/>
              <a:ea typeface="SwitzerlandCondensed" panose="020B0500000000000000" pitchFamily="34" charset="0"/>
              <a:cs typeface="SwitzerlandCondensed" panose="020B0500000000000000" pitchFamily="34" charset="0"/>
            </a:endParaRPr>
          </a:p>
        </p:txBody>
      </p:sp>
      <p:sp>
        <p:nvSpPr>
          <p:cNvPr id="5" name="Rectangle 65"/>
          <p:cNvSpPr>
            <a:spLocks noChangeArrowheads="1"/>
          </p:cNvSpPr>
          <p:nvPr/>
        </p:nvSpPr>
        <p:spPr bwMode="auto">
          <a:xfrm>
            <a:off x="459650" y="2135158"/>
            <a:ext cx="2163670" cy="61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pPr>
            <a:r>
              <a:rPr lang="vi-VN" sz="3200" dirty="0" smtClean="0">
                <a:solidFill>
                  <a:srgbClr val="FF0000"/>
                </a:solidFill>
                <a:latin typeface="SwitzerlandCondensed" panose="020B0500000000000000" pitchFamily="34" charset="0"/>
                <a:ea typeface="SwitzerlandCondensed" panose="020B0500000000000000" pitchFamily="34" charset="0"/>
                <a:cs typeface="SwitzerlandCondensed" panose="020B0500000000000000" pitchFamily="34" charset="0"/>
              </a:rPr>
              <a:t>càng ngắn</a:t>
            </a:r>
            <a:endParaRPr lang="vi-VN" sz="3200" dirty="0">
              <a:solidFill>
                <a:srgbClr val="FF0000"/>
              </a:solidFill>
              <a:latin typeface="SwitzerlandCondensed" panose="020B0500000000000000" pitchFamily="34" charset="0"/>
              <a:ea typeface="SwitzerlandCondensed" panose="020B0500000000000000" pitchFamily="34" charset="0"/>
              <a:cs typeface="SwitzerlandCondensed" panose="020B0500000000000000" pitchFamily="34" charset="0"/>
            </a:endParaRPr>
          </a:p>
        </p:txBody>
      </p:sp>
      <p:sp>
        <p:nvSpPr>
          <p:cNvPr id="6" name="Rectangle 71"/>
          <p:cNvSpPr>
            <a:spLocks noChangeArrowheads="1"/>
          </p:cNvSpPr>
          <p:nvPr/>
        </p:nvSpPr>
        <p:spPr bwMode="auto">
          <a:xfrm>
            <a:off x="298114" y="2913918"/>
            <a:ext cx="8547769"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0000"/>
              </a:lnSpc>
            </a:pPr>
            <a:r>
              <a:rPr lang="vi-VN" sz="3200" u="sng" dirty="0" smtClean="0">
                <a:solidFill>
                  <a:srgbClr val="0000FF"/>
                </a:solidFill>
                <a:latin typeface="SwitzerlandCondensed" panose="020B0500000000000000" pitchFamily="34" charset="0"/>
                <a:ea typeface="SwitzerlandCondensed" panose="020B0500000000000000" pitchFamily="34" charset="0"/>
                <a:cs typeface="SwitzerlandCondensed" panose="020B0500000000000000" pitchFamily="34" charset="0"/>
              </a:rPr>
              <a:t>C2.</a:t>
            </a:r>
            <a:r>
              <a:rPr lang="vi-VN" sz="3200" dirty="0" smtClean="0">
                <a:solidFill>
                  <a:srgbClr val="0000FF"/>
                </a:solidFill>
                <a:latin typeface="SwitzerlandCondensed" panose="020B0500000000000000" pitchFamily="34" charset="0"/>
                <a:ea typeface="SwitzerlandCondensed" panose="020B0500000000000000" pitchFamily="34" charset="0"/>
                <a:cs typeface="SwitzerlandCondensed" panose="020B0500000000000000" pitchFamily="34" charset="0"/>
              </a:rPr>
              <a:t> </a:t>
            </a:r>
            <a:r>
              <a:rPr lang="vi-VN" sz="3200" dirty="0" smtClean="0">
                <a:solidFill>
                  <a:srgbClr val="009900"/>
                </a:solidFill>
                <a:latin typeface="SwitzerlandCondensed" panose="020B0500000000000000" pitchFamily="34" charset="0"/>
                <a:ea typeface="SwitzerlandCondensed" panose="020B0500000000000000" pitchFamily="34" charset="0"/>
                <a:cs typeface="SwitzerlandCondensed" panose="020B0500000000000000" pitchFamily="34" charset="0"/>
              </a:rPr>
              <a:t>Số bội giác nhỏ nhất của kính lúp là </a:t>
            </a:r>
            <a:r>
              <a:rPr lang="vi-VN" sz="3200" dirty="0" smtClean="0">
                <a:solidFill>
                  <a:srgbClr val="0070C0"/>
                </a:solidFill>
                <a:latin typeface="SwitzerlandCondensed" panose="020B0500000000000000" pitchFamily="34" charset="0"/>
                <a:ea typeface="SwitzerlandCondensed" panose="020B0500000000000000" pitchFamily="34" charset="0"/>
                <a:cs typeface="SwitzerlandCondensed" panose="020B0500000000000000" pitchFamily="34" charset="0"/>
              </a:rPr>
              <a:t>1,5X</a:t>
            </a:r>
            <a:r>
              <a:rPr lang="vi-VN" sz="3200" dirty="0" smtClean="0">
                <a:solidFill>
                  <a:srgbClr val="009900"/>
                </a:solidFill>
                <a:latin typeface="SwitzerlandCondensed" panose="020B0500000000000000" pitchFamily="34" charset="0"/>
                <a:ea typeface="SwitzerlandCondensed" panose="020B0500000000000000" pitchFamily="34" charset="0"/>
                <a:cs typeface="SwitzerlandCondensed" panose="020B0500000000000000" pitchFamily="34" charset="0"/>
              </a:rPr>
              <a:t>. Vậy tiêu cự dài nhất của kính lúp là .................</a:t>
            </a:r>
            <a:endParaRPr lang="vi-VN" sz="3200" dirty="0">
              <a:solidFill>
                <a:srgbClr val="009900"/>
              </a:solidFill>
              <a:latin typeface="SwitzerlandCondensed" panose="020B0500000000000000" pitchFamily="34" charset="0"/>
              <a:ea typeface="SwitzerlandCondensed" panose="020B0500000000000000" pitchFamily="34" charset="0"/>
              <a:cs typeface="SwitzerlandCondensed" panose="020B0500000000000000" pitchFamily="34" charset="0"/>
            </a:endParaRPr>
          </a:p>
        </p:txBody>
      </p:sp>
      <p:sp>
        <p:nvSpPr>
          <p:cNvPr id="7" name="Rectangle 68"/>
          <p:cNvSpPr>
            <a:spLocks noChangeArrowheads="1"/>
          </p:cNvSpPr>
          <p:nvPr/>
        </p:nvSpPr>
        <p:spPr bwMode="auto">
          <a:xfrm>
            <a:off x="4571998" y="3331239"/>
            <a:ext cx="1586402" cy="61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pPr>
            <a:r>
              <a:rPr lang="vi-VN" sz="3200" dirty="0" smtClean="0">
                <a:solidFill>
                  <a:srgbClr val="FF0000"/>
                </a:solidFill>
                <a:latin typeface="SwitzerlandCondensed" panose="020B0500000000000000" pitchFamily="34" charset="0"/>
                <a:ea typeface="SwitzerlandCondensed" panose="020B0500000000000000" pitchFamily="34" charset="0"/>
                <a:cs typeface="SwitzerlandCondensed" panose="020B0500000000000000" pitchFamily="34" charset="0"/>
              </a:rPr>
              <a:t>16,7cm</a:t>
            </a:r>
            <a:endParaRPr lang="vi-VN" sz="3200" dirty="0">
              <a:solidFill>
                <a:srgbClr val="FF0000"/>
              </a:solidFill>
              <a:latin typeface="SwitzerlandCondensed" panose="020B0500000000000000" pitchFamily="34" charset="0"/>
              <a:ea typeface="SwitzerlandCondensed" panose="020B0500000000000000" pitchFamily="34" charset="0"/>
              <a:cs typeface="SwitzerlandCondensed" panose="020B0500000000000000" pitchFamily="34" charset="0"/>
            </a:endParaRPr>
          </a:p>
        </p:txBody>
      </p:sp>
    </p:spTree>
    <p:extLst>
      <p:ext uri="{BB962C8B-B14F-4D97-AF65-F5344CB8AC3E}">
        <p14:creationId xmlns:p14="http://schemas.microsoft.com/office/powerpoint/2010/main" val="254549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6"/>
                                        </p:tgtEl>
                                        <p:attrNameLst>
                                          <p:attrName>style.visibility</p:attrName>
                                        </p:attrNameLst>
                                      </p:cBhvr>
                                      <p:to>
                                        <p:strVal val="visible"/>
                                      </p:to>
                                    </p:set>
                                    <p:anim calcmode="discrete" valueType="clr">
                                      <p:cBhvr override="childStyle">
                                        <p:cTn id="3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6"/>
                                        </p:tgtEl>
                                        <p:attrNameLst>
                                          <p:attrName>fillcolor</p:attrName>
                                        </p:attrNameLst>
                                      </p:cBhvr>
                                      <p:tavLst>
                                        <p:tav tm="0">
                                          <p:val>
                                            <p:clrVal>
                                              <a:schemeClr val="accent2"/>
                                            </p:clrVal>
                                          </p:val>
                                        </p:tav>
                                        <p:tav tm="50000">
                                          <p:val>
                                            <p:clrVal>
                                              <a:schemeClr val="hlink"/>
                                            </p:clrVal>
                                          </p:val>
                                        </p:tav>
                                      </p:tavLst>
                                    </p:anim>
                                    <p:set>
                                      <p:cBhvr>
                                        <p:cTn id="34" dur="80"/>
                                        <p:tgtEl>
                                          <p:spTgt spid="6"/>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05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prstClr val="white"/>
                </a:solidFill>
                <a:latin typeface="Aachen" panose="02020500000000000000" pitchFamily="18" charset="0"/>
                <a:ea typeface="Aachen" panose="02020500000000000000" pitchFamily="18" charset="0"/>
                <a:cs typeface="Aachen" panose="02020500000000000000" pitchFamily="18" charset="0"/>
              </a:rPr>
              <a:t>	PHẦN 1: KÍNH LÚP LÀ GÌ?</a:t>
            </a:r>
            <a:endParaRPr lang="en-US" sz="3600" dirty="0">
              <a:solidFill>
                <a:prstClr val="white"/>
              </a:solidFill>
              <a:latin typeface="Aachen" panose="02020500000000000000" pitchFamily="18" charset="0"/>
              <a:ea typeface="Aachen" panose="02020500000000000000" pitchFamily="18" charset="0"/>
              <a:cs typeface="Aachen" panose="02020500000000000000" pitchFamily="18" charset="0"/>
            </a:endParaRPr>
          </a:p>
        </p:txBody>
      </p:sp>
      <p:pic>
        <p:nvPicPr>
          <p:cNvPr id="5122" name="Picture 2" descr="Kính Icon Lúp Phóng Đại - Miễn Phí vector hình ảnh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21338">
            <a:off x="4846219" y="1051758"/>
            <a:ext cx="4056276" cy="261122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71"/>
          <p:cNvSpPr>
            <a:spLocks noChangeArrowheads="1"/>
          </p:cNvSpPr>
          <p:nvPr/>
        </p:nvSpPr>
        <p:spPr bwMode="auto">
          <a:xfrm>
            <a:off x="115423" y="1526124"/>
            <a:ext cx="48641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vi-VN" sz="2400" b="1" dirty="0" smtClean="0">
                <a:solidFill>
                  <a:srgbClr val="009900"/>
                </a:solidFill>
                <a:latin typeface="Aachen" panose="02020500000000000000" pitchFamily="18" charset="0"/>
                <a:ea typeface="Aachen" panose="02020500000000000000" pitchFamily="18" charset="0"/>
                <a:cs typeface="Aachen" panose="02020500000000000000" pitchFamily="18" charset="0"/>
              </a:rPr>
              <a:t>Dựa vào thông tin trong SGK, em hãy cho biết khi nói </a:t>
            </a:r>
            <a:r>
              <a:rPr lang="vi-VN" sz="2400" b="1" dirty="0" smtClean="0">
                <a:solidFill>
                  <a:srgbClr val="0000FF"/>
                </a:solidFill>
                <a:latin typeface="Aachen" panose="02020500000000000000" pitchFamily="18" charset="0"/>
                <a:ea typeface="Aachen" panose="02020500000000000000" pitchFamily="18" charset="0"/>
                <a:cs typeface="Aachen" panose="02020500000000000000" pitchFamily="18" charset="0"/>
              </a:rPr>
              <a:t>“Số bội giác của một kính lúp là 3X” </a:t>
            </a:r>
            <a:r>
              <a:rPr lang="vi-VN" sz="2400" b="1" dirty="0" smtClean="0">
                <a:solidFill>
                  <a:srgbClr val="009900"/>
                </a:solidFill>
                <a:latin typeface="Aachen" panose="02020500000000000000" pitchFamily="18" charset="0"/>
                <a:ea typeface="Aachen" panose="02020500000000000000" pitchFamily="18" charset="0"/>
                <a:cs typeface="Aachen" panose="02020500000000000000" pitchFamily="18" charset="0"/>
              </a:rPr>
              <a:t>điều đó cho biết gì?</a:t>
            </a:r>
            <a:endParaRPr lang="vi-VN" sz="2400" b="1" dirty="0">
              <a:solidFill>
                <a:srgbClr val="009900"/>
              </a:solidFill>
              <a:latin typeface="Aachen" panose="02020500000000000000" pitchFamily="18" charset="0"/>
              <a:ea typeface="Aachen" panose="02020500000000000000" pitchFamily="18" charset="0"/>
              <a:cs typeface="Aachen" panose="02020500000000000000" pitchFamily="18" charset="0"/>
            </a:endParaRPr>
          </a:p>
        </p:txBody>
      </p:sp>
      <p:sp>
        <p:nvSpPr>
          <p:cNvPr id="11" name="Rectangle 52"/>
          <p:cNvSpPr>
            <a:spLocks noChangeArrowheads="1"/>
          </p:cNvSpPr>
          <p:nvPr/>
        </p:nvSpPr>
        <p:spPr bwMode="auto">
          <a:xfrm>
            <a:off x="5117818" y="1778538"/>
            <a:ext cx="1636713"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en-US" sz="7200" b="1" dirty="0">
                <a:solidFill>
                  <a:srgbClr val="FF0000"/>
                </a:solidFill>
                <a:latin typeface="Aachen" panose="02020500000000000000" pitchFamily="18" charset="0"/>
                <a:ea typeface="Aachen" panose="02020500000000000000" pitchFamily="18" charset="0"/>
                <a:cs typeface="Aachen" panose="02020500000000000000" pitchFamily="18" charset="0"/>
              </a:rPr>
              <a:t>?</a:t>
            </a:r>
          </a:p>
        </p:txBody>
      </p:sp>
      <p:sp>
        <p:nvSpPr>
          <p:cNvPr id="13" name="Pentagon 12"/>
          <p:cNvSpPr/>
          <p:nvPr/>
        </p:nvSpPr>
        <p:spPr>
          <a:xfrm>
            <a:off x="0" y="4688540"/>
            <a:ext cx="1237129" cy="110266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Chevron 13"/>
          <p:cNvSpPr/>
          <p:nvPr/>
        </p:nvSpPr>
        <p:spPr>
          <a:xfrm>
            <a:off x="829233" y="4688540"/>
            <a:ext cx="1080249" cy="1102660"/>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 Box 50"/>
          <p:cNvSpPr txBox="1">
            <a:spLocks noChangeArrowheads="1"/>
          </p:cNvSpPr>
          <p:nvPr/>
        </p:nvSpPr>
        <p:spPr bwMode="auto">
          <a:xfrm>
            <a:off x="2066362" y="4307307"/>
            <a:ext cx="6754909" cy="186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0000"/>
              </a:lnSpc>
            </a:pPr>
            <a:r>
              <a:rPr lang="vi-VN" sz="2400" dirty="0" smtClean="0">
                <a:solidFill>
                  <a:prstClr val="black"/>
                </a:solidFill>
              </a:rPr>
              <a:t>“</a:t>
            </a:r>
            <a:r>
              <a:rPr lang="vi-VN" sz="2400" b="1" dirty="0" smtClean="0">
                <a:solidFill>
                  <a:srgbClr val="0000FF"/>
                </a:solidFill>
              </a:rPr>
              <a:t>Số bội giác của một kính lúp là 3X</a:t>
            </a:r>
            <a:r>
              <a:rPr lang="vi-VN" sz="2400" dirty="0" smtClean="0">
                <a:solidFill>
                  <a:prstClr val="black"/>
                </a:solidFill>
              </a:rPr>
              <a:t>” cho biết ảnh mà mắt thu được khi dùng kính </a:t>
            </a:r>
            <a:r>
              <a:rPr lang="vi-VN" sz="2400" b="1" dirty="0" smtClean="0">
                <a:solidFill>
                  <a:srgbClr val="FF0000"/>
                </a:solidFill>
              </a:rPr>
              <a:t>lớn gấp 3 lần</a:t>
            </a:r>
            <a:r>
              <a:rPr lang="vi-VN" sz="2400" dirty="0" smtClean="0">
                <a:solidFill>
                  <a:prstClr val="black"/>
                </a:solidFill>
              </a:rPr>
              <a:t> so với ảnh mà mắt thu được khi quan sát trực tiếp vật mà không dùng kính</a:t>
            </a:r>
            <a:endParaRPr lang="vi-VN" sz="2400" dirty="0">
              <a:solidFill>
                <a:prstClr val="black"/>
              </a:solidFill>
            </a:endParaRPr>
          </a:p>
        </p:txBody>
      </p:sp>
    </p:spTree>
    <p:extLst>
      <p:ext uri="{BB962C8B-B14F-4D97-AF65-F5344CB8AC3E}">
        <p14:creationId xmlns:p14="http://schemas.microsoft.com/office/powerpoint/2010/main" val="308014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1" nodeType="withEffect">
                                  <p:stCondLst>
                                    <p:cond delay="0"/>
                                  </p:stCondLst>
                                  <p:iterate type="lt">
                                    <p:tmPct val="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11"/>
                                        </p:tgtEl>
                                        <p:attrNameLst>
                                          <p:attrName>ppt_x</p:attrName>
                                          <p:attrName>ppt_y</p:attrName>
                                        </p:attrNameLst>
                                      </p:cBhvr>
                                    </p:animMotion>
                                    <p:animRot by="1500000">
                                      <p:cBhvr>
                                        <p:cTn id="12" dur="125" fill="hold">
                                          <p:stCondLst>
                                            <p:cond delay="0"/>
                                          </p:stCondLst>
                                        </p:cTn>
                                        <p:tgtEl>
                                          <p:spTgt spid="11"/>
                                        </p:tgtEl>
                                        <p:attrNameLst>
                                          <p:attrName>r</p:attrName>
                                        </p:attrNameLst>
                                      </p:cBhvr>
                                    </p:animRot>
                                    <p:animRot by="-1500000">
                                      <p:cBhvr>
                                        <p:cTn id="13" dur="125" fill="hold">
                                          <p:stCondLst>
                                            <p:cond delay="125"/>
                                          </p:stCondLst>
                                        </p:cTn>
                                        <p:tgtEl>
                                          <p:spTgt spid="11"/>
                                        </p:tgtEl>
                                        <p:attrNameLst>
                                          <p:attrName>r</p:attrName>
                                        </p:attrNameLst>
                                      </p:cBhvr>
                                    </p:animRot>
                                    <p:animRot by="-1500000">
                                      <p:cBhvr>
                                        <p:cTn id="14" dur="125" fill="hold">
                                          <p:stCondLst>
                                            <p:cond delay="250"/>
                                          </p:stCondLst>
                                        </p:cTn>
                                        <p:tgtEl>
                                          <p:spTgt spid="11"/>
                                        </p:tgtEl>
                                        <p:attrNameLst>
                                          <p:attrName>r</p:attrName>
                                        </p:attrNameLst>
                                      </p:cBhvr>
                                    </p:animRot>
                                    <p:animRot by="1500000">
                                      <p:cBhvr>
                                        <p:cTn id="15" dur="125" fill="hold">
                                          <p:stCondLst>
                                            <p:cond delay="375"/>
                                          </p:stCondLst>
                                        </p:cTn>
                                        <p:tgtEl>
                                          <p:spTgt spid="11"/>
                                        </p:tgtEl>
                                        <p:attrNameLst>
                                          <p:attrName>r</p:attrName>
                                        </p:attrNameLst>
                                      </p:cBhvr>
                                    </p:animRot>
                                  </p:childTnLst>
                                </p:cTn>
                              </p:par>
                            </p:childTnLst>
                          </p:cTn>
                        </p:par>
                        <p:par>
                          <p:cTn id="16" fill="hold">
                            <p:stCondLst>
                              <p:cond delay="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0"/>
                                        </p:tgtEl>
                                        <p:attrNameLst>
                                          <p:attrName>style.visibility</p:attrName>
                                        </p:attrNameLst>
                                      </p:cBhvr>
                                      <p:to>
                                        <p:strVal val="visible"/>
                                      </p:to>
                                    </p:set>
                                    <p:anim calcmode="discrete" valueType="clr">
                                      <p:cBhvr override="childStyle">
                                        <p:cTn id="19"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0"/>
                                        </p:tgtEl>
                                        <p:attrNameLst>
                                          <p:attrName>fillcolor</p:attrName>
                                        </p:attrNameLst>
                                      </p:cBhvr>
                                      <p:tavLst>
                                        <p:tav tm="0">
                                          <p:val>
                                            <p:clrVal>
                                              <a:schemeClr val="accent2"/>
                                            </p:clrVal>
                                          </p:val>
                                        </p:tav>
                                        <p:tav tm="50000">
                                          <p:val>
                                            <p:clrVal>
                                              <a:schemeClr val="hlink"/>
                                            </p:clrVal>
                                          </p:val>
                                        </p:tav>
                                      </p:tavLst>
                                    </p:anim>
                                    <p:set>
                                      <p:cBhvr>
                                        <p:cTn id="21" dur="80"/>
                                        <p:tgtEl>
                                          <p:spTgt spid="10"/>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par>
                                <p:cTn id="32" presetID="27" presetClass="entr" presetSubtype="0" fill="hold" grpId="0" nodeType="withEffect">
                                  <p:stCondLst>
                                    <p:cond delay="0"/>
                                  </p:stCondLst>
                                  <p:iterate type="lt">
                                    <p:tmPct val="50000"/>
                                  </p:iterate>
                                  <p:childTnLst>
                                    <p:set>
                                      <p:cBhvr>
                                        <p:cTn id="33" dur="1" fill="hold">
                                          <p:stCondLst>
                                            <p:cond delay="0"/>
                                          </p:stCondLst>
                                        </p:cTn>
                                        <p:tgtEl>
                                          <p:spTgt spid="15"/>
                                        </p:tgtEl>
                                        <p:attrNameLst>
                                          <p:attrName>style.visibility</p:attrName>
                                        </p:attrNameLst>
                                      </p:cBhvr>
                                      <p:to>
                                        <p:strVal val="visible"/>
                                      </p:to>
                                    </p:set>
                                    <p:anim calcmode="discrete" valueType="clr">
                                      <p:cBhvr override="childStyle">
                                        <p:cTn id="34"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5"/>
                                        </p:tgtEl>
                                        <p:attrNameLst>
                                          <p:attrName>fillcolor</p:attrName>
                                        </p:attrNameLst>
                                      </p:cBhvr>
                                      <p:tavLst>
                                        <p:tav tm="0">
                                          <p:val>
                                            <p:clrVal>
                                              <a:schemeClr val="accent2"/>
                                            </p:clrVal>
                                          </p:val>
                                        </p:tav>
                                        <p:tav tm="50000">
                                          <p:val>
                                            <p:clrVal>
                                              <a:schemeClr val="hlink"/>
                                            </p:clrVal>
                                          </p:val>
                                        </p:tav>
                                      </p:tavLst>
                                    </p:anim>
                                    <p:set>
                                      <p:cBhvr>
                                        <p:cTn id="36"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P spid="13" grpId="0" animBg="1"/>
      <p:bldP spid="14"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05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prstClr val="white"/>
                </a:solidFill>
                <a:latin typeface="Aachen" panose="02020500000000000000" pitchFamily="18" charset="0"/>
                <a:ea typeface="Aachen" panose="02020500000000000000" pitchFamily="18" charset="0"/>
                <a:cs typeface="Aachen" panose="02020500000000000000" pitchFamily="18" charset="0"/>
              </a:rPr>
              <a:t>	PHẦN 1: KÍNH LÚP LÀ GÌ?</a:t>
            </a:r>
            <a:endParaRPr lang="en-US" sz="3600" dirty="0">
              <a:solidFill>
                <a:prstClr val="white"/>
              </a:solidFill>
              <a:latin typeface="Aachen" panose="02020500000000000000" pitchFamily="18" charset="0"/>
              <a:ea typeface="Aachen" panose="02020500000000000000" pitchFamily="18" charset="0"/>
              <a:cs typeface="Aachen" panose="02020500000000000000" pitchFamily="18" charset="0"/>
            </a:endParaRPr>
          </a:p>
        </p:txBody>
      </p:sp>
      <p:pic>
        <p:nvPicPr>
          <p:cNvPr id="5122" name="Picture 2" descr="Kính Icon Lúp Phóng Đại - Miễn Phí vector hình ảnh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21338">
            <a:off x="4846220" y="1087616"/>
            <a:ext cx="4056276" cy="261122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1"/>
          <p:cNvSpPr>
            <a:spLocks noChangeArrowheads="1"/>
          </p:cNvSpPr>
          <p:nvPr/>
        </p:nvSpPr>
        <p:spPr bwMode="auto">
          <a:xfrm>
            <a:off x="257642" y="1856416"/>
            <a:ext cx="4864100" cy="107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vi-VN" sz="2800" b="1" dirty="0" smtClean="0">
                <a:solidFill>
                  <a:schemeClr val="bg1"/>
                </a:solidFill>
                <a:latin typeface="Aachen" panose="02020500000000000000" pitchFamily="18" charset="0"/>
                <a:ea typeface="Aachen" panose="02020500000000000000" pitchFamily="18" charset="0"/>
                <a:cs typeface="Aachen" panose="02020500000000000000" pitchFamily="18" charset="0"/>
              </a:rPr>
              <a:t>Vậy </a:t>
            </a:r>
            <a:r>
              <a:rPr lang="vi-VN" sz="2800" b="1" dirty="0" smtClean="0">
                <a:solidFill>
                  <a:srgbClr val="0000FF"/>
                </a:solidFill>
                <a:latin typeface="Aachen" panose="02020500000000000000" pitchFamily="18" charset="0"/>
                <a:ea typeface="Aachen" panose="02020500000000000000" pitchFamily="18" charset="0"/>
                <a:cs typeface="Aachen" panose="02020500000000000000" pitchFamily="18" charset="0"/>
              </a:rPr>
              <a:t>số bội giác của một kính lúp </a:t>
            </a:r>
            <a:r>
              <a:rPr lang="vi-VN" sz="2800" b="1" dirty="0" smtClean="0">
                <a:solidFill>
                  <a:schemeClr val="bg1"/>
                </a:solidFill>
                <a:latin typeface="Aachen" panose="02020500000000000000" pitchFamily="18" charset="0"/>
                <a:ea typeface="Aachen" panose="02020500000000000000" pitchFamily="18" charset="0"/>
                <a:cs typeface="Aachen" panose="02020500000000000000" pitchFamily="18" charset="0"/>
              </a:rPr>
              <a:t>cho biết gì?</a:t>
            </a:r>
            <a:endParaRPr lang="vi-VN" sz="2800" b="1"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12" name="Rectangle 52"/>
          <p:cNvSpPr>
            <a:spLocks noChangeArrowheads="1"/>
          </p:cNvSpPr>
          <p:nvPr/>
        </p:nvSpPr>
        <p:spPr bwMode="auto">
          <a:xfrm>
            <a:off x="5121742" y="1942831"/>
            <a:ext cx="1636713"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en-US" sz="6600" b="1" dirty="0">
                <a:solidFill>
                  <a:srgbClr val="C00000"/>
                </a:solidFill>
                <a:latin typeface="Aachen" panose="02020500000000000000" pitchFamily="18" charset="0"/>
                <a:ea typeface="Aachen" panose="02020500000000000000" pitchFamily="18" charset="0"/>
                <a:cs typeface="Aachen" panose="02020500000000000000" pitchFamily="18" charset="0"/>
              </a:rPr>
              <a:t>?</a:t>
            </a:r>
          </a:p>
        </p:txBody>
      </p:sp>
      <p:sp>
        <p:nvSpPr>
          <p:cNvPr id="17" name="Pentagon 16"/>
          <p:cNvSpPr/>
          <p:nvPr/>
        </p:nvSpPr>
        <p:spPr>
          <a:xfrm>
            <a:off x="0" y="4688540"/>
            <a:ext cx="1237129" cy="1102660"/>
          </a:xfrm>
          <a:prstGeom prst="homePlat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Chevron 17"/>
          <p:cNvSpPr/>
          <p:nvPr/>
        </p:nvSpPr>
        <p:spPr>
          <a:xfrm>
            <a:off x="829233" y="4688540"/>
            <a:ext cx="1080249" cy="1102660"/>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71"/>
          <p:cNvSpPr>
            <a:spLocks noChangeArrowheads="1"/>
          </p:cNvSpPr>
          <p:nvPr/>
        </p:nvSpPr>
        <p:spPr bwMode="auto">
          <a:xfrm>
            <a:off x="2066362" y="4451700"/>
            <a:ext cx="6759575"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0000"/>
              </a:lnSpc>
            </a:pPr>
            <a:r>
              <a:rPr lang="vi-VN" sz="2400" dirty="0" smtClean="0">
                <a:solidFill>
                  <a:prstClr val="black"/>
                </a:solidFill>
              </a:rPr>
              <a:t>Số bội giác của một kính lúp cho biết ảnh mà mắt thu được khi dùng kính </a:t>
            </a:r>
            <a:r>
              <a:rPr lang="vi-VN" sz="2400" b="1" dirty="0" smtClean="0">
                <a:solidFill>
                  <a:srgbClr val="0000FF"/>
                </a:solidFill>
              </a:rPr>
              <a:t>lớn gấp bao nhiêu lần</a:t>
            </a:r>
            <a:r>
              <a:rPr lang="vi-VN" sz="2400" dirty="0" smtClean="0">
                <a:solidFill>
                  <a:prstClr val="black"/>
                </a:solidFill>
              </a:rPr>
              <a:t> so với ảnh mà mắt thu được khi quan sát trực tiếp vật mà không dùng kính.</a:t>
            </a:r>
          </a:p>
        </p:txBody>
      </p:sp>
    </p:spTree>
    <p:extLst>
      <p:ext uri="{BB962C8B-B14F-4D97-AF65-F5344CB8AC3E}">
        <p14:creationId xmlns:p14="http://schemas.microsoft.com/office/powerpoint/2010/main" val="213588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1"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12"/>
                                        </p:tgtEl>
                                        <p:attrNameLst>
                                          <p:attrName>ppt_x</p:attrName>
                                          <p:attrName>ppt_y</p:attrName>
                                        </p:attrNameLst>
                                      </p:cBhvr>
                                    </p:animMotion>
                                    <p:animRot by="1500000">
                                      <p:cBhvr>
                                        <p:cTn id="12" dur="125" fill="hold">
                                          <p:stCondLst>
                                            <p:cond delay="0"/>
                                          </p:stCondLst>
                                        </p:cTn>
                                        <p:tgtEl>
                                          <p:spTgt spid="12"/>
                                        </p:tgtEl>
                                        <p:attrNameLst>
                                          <p:attrName>r</p:attrName>
                                        </p:attrNameLst>
                                      </p:cBhvr>
                                    </p:animRot>
                                    <p:animRot by="-1500000">
                                      <p:cBhvr>
                                        <p:cTn id="13" dur="125" fill="hold">
                                          <p:stCondLst>
                                            <p:cond delay="125"/>
                                          </p:stCondLst>
                                        </p:cTn>
                                        <p:tgtEl>
                                          <p:spTgt spid="12"/>
                                        </p:tgtEl>
                                        <p:attrNameLst>
                                          <p:attrName>r</p:attrName>
                                        </p:attrNameLst>
                                      </p:cBhvr>
                                    </p:animRot>
                                    <p:animRot by="-1500000">
                                      <p:cBhvr>
                                        <p:cTn id="14" dur="125" fill="hold">
                                          <p:stCondLst>
                                            <p:cond delay="250"/>
                                          </p:stCondLst>
                                        </p:cTn>
                                        <p:tgtEl>
                                          <p:spTgt spid="12"/>
                                        </p:tgtEl>
                                        <p:attrNameLst>
                                          <p:attrName>r</p:attrName>
                                        </p:attrNameLst>
                                      </p:cBhvr>
                                    </p:animRot>
                                    <p:animRot by="1500000">
                                      <p:cBhvr>
                                        <p:cTn id="15" dur="125" fill="hold">
                                          <p:stCondLst>
                                            <p:cond delay="375"/>
                                          </p:stCondLst>
                                        </p:cTn>
                                        <p:tgtEl>
                                          <p:spTgt spid="12"/>
                                        </p:tgtEl>
                                        <p:attrNameLst>
                                          <p:attrName>r</p:attrName>
                                        </p:attrNameLst>
                                      </p:cBhvr>
                                    </p:animRot>
                                  </p:childTnLst>
                                </p:cTn>
                              </p:par>
                            </p:childTnLst>
                          </p:cTn>
                        </p:par>
                        <p:par>
                          <p:cTn id="16" fill="hold">
                            <p:stCondLst>
                              <p:cond delay="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9"/>
                                        </p:tgtEl>
                                        <p:attrNameLst>
                                          <p:attrName>style.visibility</p:attrName>
                                        </p:attrNameLst>
                                      </p:cBhvr>
                                      <p:to>
                                        <p:strVal val="visible"/>
                                      </p:to>
                                    </p:set>
                                    <p:anim calcmode="discrete" valueType="clr">
                                      <p:cBhvr override="childStyle">
                                        <p:cTn id="19"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
                                        </p:tgtEl>
                                        <p:attrNameLst>
                                          <p:attrName>fillcolor</p:attrName>
                                        </p:attrNameLst>
                                      </p:cBhvr>
                                      <p:tavLst>
                                        <p:tav tm="0">
                                          <p:val>
                                            <p:clrVal>
                                              <a:schemeClr val="accent2"/>
                                            </p:clrVal>
                                          </p:val>
                                        </p:tav>
                                        <p:tav tm="50000">
                                          <p:val>
                                            <p:clrVal>
                                              <a:schemeClr val="hlink"/>
                                            </p:clrVal>
                                          </p:val>
                                        </p:tav>
                                      </p:tavLst>
                                    </p:anim>
                                    <p:set>
                                      <p:cBhvr>
                                        <p:cTn id="21" dur="80"/>
                                        <p:tgtEl>
                                          <p:spTgt spid="9"/>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19"/>
                                        </p:tgtEl>
                                        <p:attrNameLst>
                                          <p:attrName>style.visibility</p:attrName>
                                        </p:attrNameLst>
                                      </p:cBhvr>
                                      <p:to>
                                        <p:strVal val="visible"/>
                                      </p:to>
                                    </p:set>
                                    <p:anim calcmode="discrete" valueType="clr">
                                      <p:cBhvr override="childStyle">
                                        <p:cTn id="35"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9"/>
                                        </p:tgtEl>
                                        <p:attrNameLst>
                                          <p:attrName>fillcolor</p:attrName>
                                        </p:attrNameLst>
                                      </p:cBhvr>
                                      <p:tavLst>
                                        <p:tav tm="0">
                                          <p:val>
                                            <p:clrVal>
                                              <a:schemeClr val="accent2"/>
                                            </p:clrVal>
                                          </p:val>
                                        </p:tav>
                                        <p:tav tm="50000">
                                          <p:val>
                                            <p:clrVal>
                                              <a:schemeClr val="hlink"/>
                                            </p:clrVal>
                                          </p:val>
                                        </p:tav>
                                      </p:tavLst>
                                    </p:anim>
                                    <p:set>
                                      <p:cBhvr>
                                        <p:cTn id="37" dur="80"/>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2" grpId="1"/>
      <p:bldP spid="17" grpId="0" animBg="1"/>
      <p:bldP spid="18"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32" name="Picture 8" descr="truyện cười: A CARELESS TEACHER - THẦY GIÁO SƠ Ý"/>
          <p:cNvPicPr>
            <a:picLocks noChangeAspect="1" noChangeArrowheads="1"/>
          </p:cNvPicPr>
          <p:nvPr/>
        </p:nvPicPr>
        <p:blipFill rotWithShape="1">
          <a:blip r:embed="rId2">
            <a:extLst>
              <a:ext uri="{28A0092B-C50C-407E-A947-70E740481C1C}">
                <a14:useLocalDpi xmlns:a14="http://schemas.microsoft.com/office/drawing/2010/main" val="0"/>
              </a:ext>
            </a:extLst>
          </a:blip>
          <a:srcRect l="14308" b="9800"/>
          <a:stretch/>
        </p:blipFill>
        <p:spPr bwMode="auto">
          <a:xfrm>
            <a:off x="2366381" y="1815742"/>
            <a:ext cx="6777619" cy="50422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6995" y="543209"/>
            <a:ext cx="7016436" cy="1107996"/>
          </a:xfrm>
          <a:prstGeom prst="rect">
            <a:avLst/>
          </a:prstGeom>
          <a:noFill/>
        </p:spPr>
        <p:txBody>
          <a:bodyPr wrap="square" rtlCol="0">
            <a:spAutoFit/>
          </a:bodyPr>
          <a:lstStyle/>
          <a:p>
            <a:pPr>
              <a:spcBef>
                <a:spcPct val="50000"/>
              </a:spcBef>
            </a:pPr>
            <a:r>
              <a:rPr lang="vi-VN" sz="6600" b="1" dirty="0" smtClean="0">
                <a:solidFill>
                  <a:srgbClr val="0033CC"/>
                </a:solidFill>
                <a:latin typeface="#9Slide07 SFU Machine" panose="00000400000000000000" pitchFamily="2" charset="0"/>
              </a:rPr>
              <a:t>Kiểm tra bài cũ</a:t>
            </a:r>
            <a:endParaRPr lang="vi-VN" sz="6600" b="1" dirty="0">
              <a:solidFill>
                <a:srgbClr val="0033CC"/>
              </a:solidFill>
              <a:latin typeface="#9Slide07 SFU Machine" panose="00000400000000000000" pitchFamily="2" charset="0"/>
            </a:endParaRPr>
          </a:p>
        </p:txBody>
      </p:sp>
      <p:pic>
        <p:nvPicPr>
          <p:cNvPr id="5" name="Picture 18" descr="Butterfly - flowers - A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89692">
            <a:off x="-219453" y="4810640"/>
            <a:ext cx="24098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111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24840 h 6858000"/>
              <a:gd name="connsiteX3" fmla="*/ 1447800 w 9144000"/>
              <a:gd name="connsiteY3" fmla="*/ 624840 h 6858000"/>
              <a:gd name="connsiteX4" fmla="*/ 22098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624840 h 6858000"/>
              <a:gd name="connsiteX3" fmla="*/ 1447800 w 9144000"/>
              <a:gd name="connsiteY3" fmla="*/ 929640 h 6858000"/>
              <a:gd name="connsiteX4" fmla="*/ 22098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22098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22098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8382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8382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8382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838200 w 9144000"/>
              <a:gd name="connsiteY4" fmla="*/ 35966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6858000">
                <a:moveTo>
                  <a:pt x="0" y="0"/>
                </a:moveTo>
                <a:lnTo>
                  <a:pt x="9144000" y="0"/>
                </a:lnTo>
                <a:lnTo>
                  <a:pt x="9144000" y="929640"/>
                </a:lnTo>
                <a:lnTo>
                  <a:pt x="1447800" y="929640"/>
                </a:lnTo>
                <a:cubicBezTo>
                  <a:pt x="1422400" y="1742440"/>
                  <a:pt x="1275080" y="2265680"/>
                  <a:pt x="838200" y="3596640"/>
                </a:cubicBezTo>
                <a:cubicBezTo>
                  <a:pt x="1244600" y="4699000"/>
                  <a:pt x="1651000" y="5481320"/>
                  <a:pt x="1371600" y="6537960"/>
                </a:cubicBezTo>
                <a:lnTo>
                  <a:pt x="9144000" y="6537960"/>
                </a:lnTo>
                <a:lnTo>
                  <a:pt x="9144000" y="6858000"/>
                </a:lnTo>
                <a:lnTo>
                  <a:pt x="0" y="6858000"/>
                </a:lnTo>
                <a:lnTo>
                  <a:pt x="0" y="0"/>
                </a:lnTo>
                <a:close/>
              </a:path>
            </a:pathLst>
          </a:custGeom>
          <a:solidFill>
            <a:srgbClr val="002060"/>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anchor="ctr"/>
          <a:lstStyle/>
          <a:p>
            <a:pPr algn="ctr" defTabSz="914400">
              <a:defRPr/>
            </a:pPr>
            <a:endParaRPr lang="en-US">
              <a:solidFill>
                <a:srgbClr val="FFFFFF"/>
              </a:solidFill>
            </a:endParaRPr>
          </a:p>
        </p:txBody>
      </p:sp>
      <p:pic>
        <p:nvPicPr>
          <p:cNvPr id="28677" name="Flowchart: Delay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865438"/>
            <a:ext cx="1938338"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809" name="Rectangle 65"/>
          <p:cNvSpPr>
            <a:spLocks noChangeArrowheads="1"/>
          </p:cNvSpPr>
          <p:nvPr/>
        </p:nvSpPr>
        <p:spPr bwMode="auto">
          <a:xfrm>
            <a:off x="2308225" y="3273425"/>
            <a:ext cx="54816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3600" b="1" dirty="0" smtClean="0">
                <a:solidFill>
                  <a:srgbClr val="0000FF"/>
                </a:solidFill>
                <a:latin typeface="Aachen" panose="02020500000000000000" pitchFamily="18" charset="0"/>
                <a:ea typeface="Aachen" panose="02020500000000000000" pitchFamily="18" charset="0"/>
                <a:cs typeface="Aachen" panose="02020500000000000000" pitchFamily="18" charset="0"/>
              </a:rPr>
              <a:t>KẾT LUẬN</a:t>
            </a:r>
          </a:p>
        </p:txBody>
      </p:sp>
    </p:spTree>
    <p:extLst>
      <p:ext uri="{BB962C8B-B14F-4D97-AF65-F5344CB8AC3E}">
        <p14:creationId xmlns:p14="http://schemas.microsoft.com/office/powerpoint/2010/main" val="190434518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59809"/>
                                        </p:tgtEl>
                                        <p:attrNameLst>
                                          <p:attrName>style.visibility</p:attrName>
                                        </p:attrNameLst>
                                      </p:cBhvr>
                                      <p:to>
                                        <p:strVal val="visible"/>
                                      </p:to>
                                    </p:set>
                                    <p:anim by="(-#ppt_w*2)" calcmode="lin" valueType="num">
                                      <p:cBhvr rctx="PPT">
                                        <p:cTn id="7" dur="500" autoRev="1" fill="hold">
                                          <p:stCondLst>
                                            <p:cond delay="0"/>
                                          </p:stCondLst>
                                        </p:cTn>
                                        <p:tgtEl>
                                          <p:spTgt spid="159809"/>
                                        </p:tgtEl>
                                        <p:attrNameLst>
                                          <p:attrName>ppt_w</p:attrName>
                                        </p:attrNameLst>
                                      </p:cBhvr>
                                    </p:anim>
                                    <p:anim by="(#ppt_w*0.50)" calcmode="lin" valueType="num">
                                      <p:cBhvr>
                                        <p:cTn id="8" dur="500" decel="50000" autoRev="1" fill="hold">
                                          <p:stCondLst>
                                            <p:cond delay="0"/>
                                          </p:stCondLst>
                                        </p:cTn>
                                        <p:tgtEl>
                                          <p:spTgt spid="159809"/>
                                        </p:tgtEl>
                                        <p:attrNameLst>
                                          <p:attrName>ppt_x</p:attrName>
                                        </p:attrNameLst>
                                      </p:cBhvr>
                                    </p:anim>
                                    <p:anim from="(-#ppt_h/2)" to="(#ppt_y)" calcmode="lin" valueType="num">
                                      <p:cBhvr>
                                        <p:cTn id="9" dur="1000" fill="hold">
                                          <p:stCondLst>
                                            <p:cond delay="0"/>
                                          </p:stCondLst>
                                        </p:cTn>
                                        <p:tgtEl>
                                          <p:spTgt spid="159809"/>
                                        </p:tgtEl>
                                        <p:attrNameLst>
                                          <p:attrName>ppt_y</p:attrName>
                                        </p:attrNameLst>
                                      </p:cBhvr>
                                    </p:anim>
                                    <p:animRot by="21600000">
                                      <p:cBhvr>
                                        <p:cTn id="10" dur="1000" fill="hold">
                                          <p:stCondLst>
                                            <p:cond delay="0"/>
                                          </p:stCondLst>
                                        </p:cTn>
                                        <p:tgtEl>
                                          <p:spTgt spid="159809"/>
                                        </p:tgtEl>
                                        <p:attrNameLst>
                                          <p:attrName>r</p:attrName>
                                        </p:attrNameLst>
                                      </p:cBhvr>
                                    </p:animRot>
                                  </p:childTnLst>
                                </p:cTn>
                              </p:par>
                            </p:childTnLst>
                          </p:cTn>
                        </p:par>
                        <p:par>
                          <p:cTn id="11" fill="hold" nodeType="afterGroup">
                            <p:stCondLst>
                              <p:cond delay="1600"/>
                            </p:stCondLst>
                            <p:childTnLst>
                              <p:par>
                                <p:cTn id="12" presetID="0" presetClass="path" presetSubtype="0" accel="50000" decel="50000" fill="hold" grpId="1" nodeType="afterEffect">
                                  <p:stCondLst>
                                    <p:cond delay="0"/>
                                  </p:stCondLst>
                                  <p:iterate type="lt">
                                    <p:tmPct val="0"/>
                                  </p:iterate>
                                  <p:childTnLst>
                                    <p:animMotion origin="layout" path="M -3.33333E-6 4.44444E-6 L 0.00018 -0.44075 " pathEditMode="relative" rAng="0" ptsTypes="AA">
                                      <p:cBhvr>
                                        <p:cTn id="13" dur="2000" fill="hold"/>
                                        <p:tgtEl>
                                          <p:spTgt spid="159809"/>
                                        </p:tgtEl>
                                        <p:attrNameLst>
                                          <p:attrName>ppt_x</p:attrName>
                                          <p:attrName>ppt_y</p:attrName>
                                        </p:attrNameLst>
                                      </p:cBhvr>
                                      <p:rCtr x="0" y="-22037"/>
                                    </p:animMotion>
                                  </p:childTnLst>
                                </p:cTn>
                              </p:par>
                              <p:par>
                                <p:cTn id="14" presetID="3" presetClass="emph" presetSubtype="2" fill="hold" grpId="2" nodeType="withEffect">
                                  <p:stCondLst>
                                    <p:cond delay="0"/>
                                  </p:stCondLst>
                                  <p:iterate type="lt">
                                    <p:tmPct val="0"/>
                                  </p:iterate>
                                  <p:childTnLst>
                                    <p:animClr clrSpc="rgb" dir="cw">
                                      <p:cBhvr override="childStyle">
                                        <p:cTn id="15" dur="1000" fill="hold"/>
                                        <p:tgtEl>
                                          <p:spTgt spid="159809"/>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809" grpId="0"/>
      <p:bldP spid="159809" grpId="1"/>
      <p:bldP spid="159809" grpId="2"/>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24840 h 6858000"/>
              <a:gd name="connsiteX3" fmla="*/ 1447800 w 9144000"/>
              <a:gd name="connsiteY3" fmla="*/ 624840 h 6858000"/>
              <a:gd name="connsiteX4" fmla="*/ 22098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624840 h 6858000"/>
              <a:gd name="connsiteX3" fmla="*/ 1447800 w 9144000"/>
              <a:gd name="connsiteY3" fmla="*/ 929640 h 6858000"/>
              <a:gd name="connsiteX4" fmla="*/ 22098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22098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22098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8382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8382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8382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838200 w 9144000"/>
              <a:gd name="connsiteY4" fmla="*/ 35966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6858000">
                <a:moveTo>
                  <a:pt x="0" y="0"/>
                </a:moveTo>
                <a:lnTo>
                  <a:pt x="9144000" y="0"/>
                </a:lnTo>
                <a:lnTo>
                  <a:pt x="9144000" y="929640"/>
                </a:lnTo>
                <a:lnTo>
                  <a:pt x="1447800" y="929640"/>
                </a:lnTo>
                <a:cubicBezTo>
                  <a:pt x="1422400" y="1742440"/>
                  <a:pt x="1275080" y="2265680"/>
                  <a:pt x="838200" y="3596640"/>
                </a:cubicBezTo>
                <a:cubicBezTo>
                  <a:pt x="1244600" y="4699000"/>
                  <a:pt x="1651000" y="5481320"/>
                  <a:pt x="1371600" y="6537960"/>
                </a:cubicBezTo>
                <a:lnTo>
                  <a:pt x="9144000" y="6537960"/>
                </a:lnTo>
                <a:lnTo>
                  <a:pt x="9144000" y="6858000"/>
                </a:lnTo>
                <a:lnTo>
                  <a:pt x="0" y="6858000"/>
                </a:lnTo>
                <a:lnTo>
                  <a:pt x="0" y="0"/>
                </a:lnTo>
                <a:close/>
              </a:path>
            </a:pathLst>
          </a:custGeom>
          <a:effectLst>
            <a:glow rad="228600">
              <a:schemeClr val="accent2">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anchor="ctr"/>
          <a:lstStyle/>
          <a:p>
            <a:pPr algn="ctr" defTabSz="914400">
              <a:defRPr/>
            </a:pPr>
            <a:endParaRPr lang="en-US">
              <a:solidFill>
                <a:srgbClr val="FFFFFF"/>
              </a:solidFill>
            </a:endParaRPr>
          </a:p>
        </p:txBody>
      </p:sp>
      <p:pic>
        <p:nvPicPr>
          <p:cNvPr id="29701" name="Flowchart: Delay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865438"/>
            <a:ext cx="1938338"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65"/>
          <p:cNvSpPr>
            <a:spLocks noChangeArrowheads="1"/>
          </p:cNvSpPr>
          <p:nvPr/>
        </p:nvSpPr>
        <p:spPr bwMode="auto">
          <a:xfrm>
            <a:off x="2304490" y="208688"/>
            <a:ext cx="54816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3200" b="1" dirty="0" smtClean="0">
                <a:solidFill>
                  <a:srgbClr val="FFFF00"/>
                </a:solidFill>
                <a:latin typeface="Aachen" panose="02020500000000000000" pitchFamily="18" charset="0"/>
                <a:ea typeface="Aachen" panose="02020500000000000000" pitchFamily="18" charset="0"/>
                <a:cs typeface="Aachen" panose="02020500000000000000" pitchFamily="18" charset="0"/>
              </a:rPr>
              <a:t>KẾT LUẬN</a:t>
            </a:r>
          </a:p>
        </p:txBody>
      </p:sp>
      <p:sp>
        <p:nvSpPr>
          <p:cNvPr id="146439" name="AutoShape 72"/>
          <p:cNvSpPr>
            <a:spLocks noChangeArrowheads="1"/>
          </p:cNvSpPr>
          <p:nvPr/>
        </p:nvSpPr>
        <p:spPr bwMode="auto">
          <a:xfrm>
            <a:off x="1757083" y="1241425"/>
            <a:ext cx="6988456" cy="4979988"/>
          </a:xfrm>
          <a:prstGeom prst="roundRect">
            <a:avLst>
              <a:gd name="adj" fmla="val 3579"/>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000" b="1" smtClean="0">
              <a:solidFill>
                <a:srgbClr val="000000"/>
              </a:solidFill>
            </a:endParaRPr>
          </a:p>
        </p:txBody>
      </p:sp>
      <p:sp>
        <p:nvSpPr>
          <p:cNvPr id="146440" name="Rectangle 71"/>
          <p:cNvSpPr>
            <a:spLocks noChangeArrowheads="1"/>
          </p:cNvSpPr>
          <p:nvPr/>
        </p:nvSpPr>
        <p:spPr bwMode="auto">
          <a:xfrm>
            <a:off x="1873625" y="1260475"/>
            <a:ext cx="6705226" cy="4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defTabSz="914400" eaLnBrk="1" fontAlgn="base" hangingPunct="1">
              <a:lnSpc>
                <a:spcPct val="120000"/>
              </a:lnSpc>
              <a:spcBef>
                <a:spcPct val="0"/>
              </a:spcBef>
              <a:spcAft>
                <a:spcPct val="0"/>
              </a:spcAft>
              <a:buFont typeface="Wingdings" panose="05000000000000000000" pitchFamily="2" charset="2"/>
              <a:buChar char="q"/>
            </a:pPr>
            <a:r>
              <a:rPr lang="vi-VN" sz="2200" dirty="0" smtClean="0">
                <a:latin typeface="SwitzerlandCondensed" panose="020B0500000000000000" pitchFamily="34" charset="0"/>
                <a:ea typeface="SwitzerlandCondensed" panose="020B0500000000000000" pitchFamily="34" charset="0"/>
                <a:cs typeface="SwitzerlandCondensed" panose="020B0500000000000000" pitchFamily="34" charset="0"/>
              </a:rPr>
              <a:t>Kính lúp là một thấu kính hội tụ có tiêu cự ngắn, dùng để quan sát những vật nhỏ.</a:t>
            </a:r>
          </a:p>
          <a:p>
            <a:pPr marL="342900" indent="-342900" algn="just" defTabSz="914400" eaLnBrk="1" fontAlgn="base" hangingPunct="1">
              <a:lnSpc>
                <a:spcPct val="120000"/>
              </a:lnSpc>
              <a:spcBef>
                <a:spcPct val="0"/>
              </a:spcBef>
              <a:spcAft>
                <a:spcPct val="0"/>
              </a:spcAft>
              <a:buFont typeface="Wingdings" panose="05000000000000000000" pitchFamily="2" charset="2"/>
              <a:buChar char="q"/>
            </a:pPr>
            <a:r>
              <a:rPr lang="vi-VN" sz="2200" dirty="0" smtClean="0">
                <a:latin typeface="SwitzerlandCondensed" panose="020B0500000000000000" pitchFamily="34" charset="0"/>
                <a:ea typeface="SwitzerlandCondensed" panose="020B0500000000000000" pitchFamily="34" charset="0"/>
                <a:cs typeface="SwitzerlandCondensed" panose="020B0500000000000000" pitchFamily="34" charset="0"/>
              </a:rPr>
              <a:t>Mỗi kính lúp có một số bội giác kí hiệu là G, được ghi bằng các con số như: 2x, 3x, 5x … Số bội giác của kính lúp cho biết ảnh mà mắt thu được khi dùng kính lúp lớn gấp bao nhiêu lần so với ảnh mà mắt thu được khi quan sát trực tiếp vật mà không dùng kính.</a:t>
            </a:r>
          </a:p>
          <a:p>
            <a:pPr marL="342900" indent="-342900" algn="just" defTabSz="914400" eaLnBrk="1" fontAlgn="base" hangingPunct="1">
              <a:lnSpc>
                <a:spcPct val="120000"/>
              </a:lnSpc>
              <a:spcBef>
                <a:spcPct val="0"/>
              </a:spcBef>
              <a:spcAft>
                <a:spcPct val="0"/>
              </a:spcAft>
              <a:buFont typeface="Wingdings" panose="05000000000000000000" pitchFamily="2" charset="2"/>
              <a:buChar char="q"/>
            </a:pPr>
            <a:r>
              <a:rPr lang="vi-VN" sz="2200" dirty="0" smtClean="0">
                <a:latin typeface="SwitzerlandCondensed" panose="020B0500000000000000" pitchFamily="34" charset="0"/>
                <a:ea typeface="SwitzerlandCondensed" panose="020B0500000000000000" pitchFamily="34" charset="0"/>
                <a:cs typeface="SwitzerlandCondensed" panose="020B0500000000000000" pitchFamily="34" charset="0"/>
              </a:rPr>
              <a:t>Dùng kính lúp có số bội giác càng lớn để quan sát một vật thì sẽ thấy ảnh càng lớn.</a:t>
            </a:r>
          </a:p>
          <a:p>
            <a:pPr marL="342900" indent="-342900" algn="just" defTabSz="914400" eaLnBrk="1" fontAlgn="base" hangingPunct="1">
              <a:lnSpc>
                <a:spcPct val="120000"/>
              </a:lnSpc>
              <a:spcBef>
                <a:spcPct val="0"/>
              </a:spcBef>
              <a:spcAft>
                <a:spcPct val="0"/>
              </a:spcAft>
              <a:buFont typeface="Wingdings" panose="05000000000000000000" pitchFamily="2" charset="2"/>
              <a:buChar char="q"/>
            </a:pPr>
            <a:endParaRPr lang="vi-VN" sz="2200" dirty="0" smtClean="0">
              <a:latin typeface="SwitzerlandCondensed" panose="020B0500000000000000" pitchFamily="34" charset="0"/>
              <a:ea typeface="SwitzerlandCondensed" panose="020B0500000000000000" pitchFamily="34" charset="0"/>
              <a:cs typeface="SwitzerlandCondensed" panose="020B0500000000000000" pitchFamily="34" charset="0"/>
            </a:endParaRPr>
          </a:p>
        </p:txBody>
      </p:sp>
      <p:sp>
        <p:nvSpPr>
          <p:cNvPr id="29705" name="Rectangle 11"/>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grpSp>
        <p:nvGrpSpPr>
          <p:cNvPr id="146444" name="Group 12"/>
          <p:cNvGrpSpPr>
            <a:grpSpLocks/>
          </p:cNvGrpSpPr>
          <p:nvPr/>
        </p:nvGrpSpPr>
        <p:grpSpPr bwMode="auto">
          <a:xfrm>
            <a:off x="1873625" y="5011270"/>
            <a:ext cx="6540313" cy="1111251"/>
            <a:chOff x="1364" y="3254"/>
            <a:chExt cx="4016" cy="700"/>
          </a:xfrm>
        </p:grpSpPr>
        <p:sp>
          <p:nvSpPr>
            <p:cNvPr id="29707" name="Rectangle 9"/>
            <p:cNvSpPr>
              <a:spLocks noChangeArrowheads="1"/>
            </p:cNvSpPr>
            <p:nvPr/>
          </p:nvSpPr>
          <p:spPr bwMode="auto">
            <a:xfrm>
              <a:off x="1364" y="3254"/>
              <a:ext cx="4016"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defTabSz="914400" eaLnBrk="1" fontAlgn="base" hangingPunct="1">
                <a:lnSpc>
                  <a:spcPct val="120000"/>
                </a:lnSpc>
                <a:spcBef>
                  <a:spcPct val="0"/>
                </a:spcBef>
                <a:spcAft>
                  <a:spcPct val="0"/>
                </a:spcAft>
                <a:buFont typeface="Wingdings" panose="05000000000000000000" pitchFamily="2" charset="2"/>
                <a:buChar char="q"/>
              </a:pPr>
              <a:r>
                <a:rPr lang="vi-VN" sz="2200" dirty="0" smtClean="0">
                  <a:solidFill>
                    <a:srgbClr val="800080"/>
                  </a:solidFill>
                  <a:latin typeface="SwitzerlandCondensed" panose="020B0500000000000000" pitchFamily="34" charset="0"/>
                  <a:ea typeface="SwitzerlandCondensed" panose="020B0500000000000000" pitchFamily="34" charset="0"/>
                  <a:cs typeface="SwitzerlandCondensed" panose="020B0500000000000000" pitchFamily="34" charset="0"/>
                </a:rPr>
                <a:t>Hệ thức liên hệ giữa số bội giác G và tiêu cự f của một kính lúp:   	       	</a:t>
              </a:r>
              <a:r>
                <a:rPr lang="en-US" sz="2200" dirty="0">
                  <a:solidFill>
                    <a:srgbClr val="800080"/>
                  </a:solidFill>
                  <a:latin typeface="SwitzerlandCondensed" panose="020B0500000000000000" pitchFamily="34" charset="0"/>
                  <a:ea typeface="SwitzerlandCondensed" panose="020B0500000000000000" pitchFamily="34" charset="0"/>
                  <a:cs typeface="SwitzerlandCondensed" panose="020B0500000000000000" pitchFamily="34" charset="0"/>
                </a:rPr>
                <a:t> </a:t>
              </a:r>
              <a:r>
                <a:rPr lang="en-US" sz="2200" dirty="0" smtClean="0">
                  <a:solidFill>
                    <a:srgbClr val="800080"/>
                  </a:solidFill>
                  <a:latin typeface="SwitzerlandCondensed" panose="020B0500000000000000" pitchFamily="34" charset="0"/>
                  <a:ea typeface="SwitzerlandCondensed" panose="020B0500000000000000" pitchFamily="34" charset="0"/>
                  <a:cs typeface="SwitzerlandCondensed" panose="020B0500000000000000" pitchFamily="34" charset="0"/>
                </a:rPr>
                <a:t>    </a:t>
              </a:r>
              <a:r>
                <a:rPr lang="vi-VN" sz="2200" dirty="0" smtClean="0">
                  <a:solidFill>
                    <a:srgbClr val="800080"/>
                  </a:solidFill>
                  <a:latin typeface="SwitzerlandCondensed" panose="020B0500000000000000" pitchFamily="34" charset="0"/>
                  <a:ea typeface="SwitzerlandCondensed" panose="020B0500000000000000" pitchFamily="34" charset="0"/>
                  <a:cs typeface="SwitzerlandCondensed" panose="020B0500000000000000" pitchFamily="34" charset="0"/>
                </a:rPr>
                <a:t>(f tính bằng đơn vị cm)</a:t>
              </a:r>
            </a:p>
          </p:txBody>
        </p:sp>
        <p:graphicFrame>
          <p:nvGraphicFramePr>
            <p:cNvPr id="29708" name="Object 10"/>
            <p:cNvGraphicFramePr>
              <a:graphicFrameLocks noChangeAspect="1"/>
            </p:cNvGraphicFramePr>
            <p:nvPr>
              <p:extLst>
                <p:ext uri="{D42A27DB-BD31-4B8C-83A1-F6EECF244321}">
                  <p14:modId xmlns:p14="http://schemas.microsoft.com/office/powerpoint/2010/main" val="2346629665"/>
                </p:ext>
              </p:extLst>
            </p:nvPr>
          </p:nvGraphicFramePr>
          <p:xfrm>
            <a:off x="2057" y="3525"/>
            <a:ext cx="550" cy="429"/>
          </p:xfrm>
          <a:graphic>
            <a:graphicData uri="http://schemas.openxmlformats.org/presentationml/2006/ole">
              <mc:AlternateContent xmlns:mc="http://schemas.openxmlformats.org/markup-compatibility/2006">
                <mc:Choice xmlns:v="urn:schemas-microsoft-com:vml" Requires="v">
                  <p:oleObj spid="_x0000_s16399" name="Equation" r:id="rId4" imgW="545863" imgH="431613" progId="Equation.DSMT4">
                    <p:embed/>
                  </p:oleObj>
                </mc:Choice>
                <mc:Fallback>
                  <p:oleObj name="Equation" r:id="rId4" imgW="545863" imgH="431613"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 y="3525"/>
                          <a:ext cx="550"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75797725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6439"/>
                                        </p:tgtEl>
                                        <p:attrNameLst>
                                          <p:attrName>style.visibility</p:attrName>
                                        </p:attrNameLst>
                                      </p:cBhvr>
                                      <p:to>
                                        <p:strVal val="visible"/>
                                      </p:to>
                                    </p:set>
                                    <p:animEffect transition="in" filter="wipe(up)">
                                      <p:cBhvr>
                                        <p:cTn id="7" dur="500"/>
                                        <p:tgtEl>
                                          <p:spTgt spid="146439"/>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146440">
                                            <p:txEl>
                                              <p:pRg st="0" end="0"/>
                                            </p:txEl>
                                          </p:spTgt>
                                        </p:tgtEl>
                                        <p:attrNameLst>
                                          <p:attrName>style.visibility</p:attrName>
                                        </p:attrNameLst>
                                      </p:cBhvr>
                                      <p:to>
                                        <p:strVal val="visible"/>
                                      </p:to>
                                    </p:set>
                                    <p:animEffect transition="in" filter="fade">
                                      <p:cBhvr>
                                        <p:cTn id="11" dur="1000"/>
                                        <p:tgtEl>
                                          <p:spTgt spid="146440">
                                            <p:txEl>
                                              <p:pRg st="0" end="0"/>
                                            </p:txEl>
                                          </p:spTgt>
                                        </p:tgtEl>
                                      </p:cBhvr>
                                    </p:animEffect>
                                    <p:anim calcmode="lin" valueType="num">
                                      <p:cBhvr>
                                        <p:cTn id="12" dur="1000" fill="hold"/>
                                        <p:tgtEl>
                                          <p:spTgt spid="146440">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46440">
                                            <p:txEl>
                                              <p:pRg st="0" end="0"/>
                                            </p:txEl>
                                          </p:spTgt>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47" presetClass="entr" presetSubtype="0" fill="hold" nodeType="afterEffect">
                                  <p:stCondLst>
                                    <p:cond delay="0"/>
                                  </p:stCondLst>
                                  <p:childTnLst>
                                    <p:set>
                                      <p:cBhvr>
                                        <p:cTn id="16" dur="1" fill="hold">
                                          <p:stCondLst>
                                            <p:cond delay="0"/>
                                          </p:stCondLst>
                                        </p:cTn>
                                        <p:tgtEl>
                                          <p:spTgt spid="146440">
                                            <p:txEl>
                                              <p:pRg st="1" end="1"/>
                                            </p:txEl>
                                          </p:spTgt>
                                        </p:tgtEl>
                                        <p:attrNameLst>
                                          <p:attrName>style.visibility</p:attrName>
                                        </p:attrNameLst>
                                      </p:cBhvr>
                                      <p:to>
                                        <p:strVal val="visible"/>
                                      </p:to>
                                    </p:set>
                                    <p:animEffect transition="in" filter="fade">
                                      <p:cBhvr>
                                        <p:cTn id="17" dur="1000"/>
                                        <p:tgtEl>
                                          <p:spTgt spid="146440">
                                            <p:txEl>
                                              <p:pRg st="1" end="1"/>
                                            </p:txEl>
                                          </p:spTgt>
                                        </p:tgtEl>
                                      </p:cBhvr>
                                    </p:animEffect>
                                    <p:anim calcmode="lin" valueType="num">
                                      <p:cBhvr>
                                        <p:cTn id="18" dur="1000" fill="hold"/>
                                        <p:tgtEl>
                                          <p:spTgt spid="146440">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46440">
                                            <p:txEl>
                                              <p:pRg st="1" end="1"/>
                                            </p:txEl>
                                          </p:spTgt>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500"/>
                            </p:stCondLst>
                            <p:childTnLst>
                              <p:par>
                                <p:cTn id="21" presetID="47" presetClass="entr" presetSubtype="0" fill="hold" nodeType="afterEffect">
                                  <p:stCondLst>
                                    <p:cond delay="0"/>
                                  </p:stCondLst>
                                  <p:childTnLst>
                                    <p:set>
                                      <p:cBhvr>
                                        <p:cTn id="22" dur="1" fill="hold">
                                          <p:stCondLst>
                                            <p:cond delay="0"/>
                                          </p:stCondLst>
                                        </p:cTn>
                                        <p:tgtEl>
                                          <p:spTgt spid="146440">
                                            <p:txEl>
                                              <p:pRg st="2" end="2"/>
                                            </p:txEl>
                                          </p:spTgt>
                                        </p:tgtEl>
                                        <p:attrNameLst>
                                          <p:attrName>style.visibility</p:attrName>
                                        </p:attrNameLst>
                                      </p:cBhvr>
                                      <p:to>
                                        <p:strVal val="visible"/>
                                      </p:to>
                                    </p:set>
                                    <p:animEffect transition="in" filter="fade">
                                      <p:cBhvr>
                                        <p:cTn id="23" dur="1000"/>
                                        <p:tgtEl>
                                          <p:spTgt spid="146440">
                                            <p:txEl>
                                              <p:pRg st="2" end="2"/>
                                            </p:txEl>
                                          </p:spTgt>
                                        </p:tgtEl>
                                      </p:cBhvr>
                                    </p:animEffect>
                                    <p:anim calcmode="lin" valueType="num">
                                      <p:cBhvr>
                                        <p:cTn id="24" dur="1000" fill="hold"/>
                                        <p:tgtEl>
                                          <p:spTgt spid="146440">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46440">
                                            <p:txEl>
                                              <p:pRg st="2" end="2"/>
                                            </p:txEl>
                                          </p:spTgt>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3500"/>
                            </p:stCondLst>
                            <p:childTnLst>
                              <p:par>
                                <p:cTn id="27" presetID="47" presetClass="entr" presetSubtype="0" fill="hold" nodeType="afterEffect">
                                  <p:stCondLst>
                                    <p:cond delay="0"/>
                                  </p:stCondLst>
                                  <p:childTnLst>
                                    <p:set>
                                      <p:cBhvr>
                                        <p:cTn id="28" dur="1" fill="hold">
                                          <p:stCondLst>
                                            <p:cond delay="0"/>
                                          </p:stCondLst>
                                        </p:cTn>
                                        <p:tgtEl>
                                          <p:spTgt spid="146444"/>
                                        </p:tgtEl>
                                        <p:attrNameLst>
                                          <p:attrName>style.visibility</p:attrName>
                                        </p:attrNameLst>
                                      </p:cBhvr>
                                      <p:to>
                                        <p:strVal val="visible"/>
                                      </p:to>
                                    </p:set>
                                    <p:animEffect transition="in" filter="fade">
                                      <p:cBhvr>
                                        <p:cTn id="29" dur="1000"/>
                                        <p:tgtEl>
                                          <p:spTgt spid="146444"/>
                                        </p:tgtEl>
                                      </p:cBhvr>
                                    </p:animEffect>
                                    <p:anim calcmode="lin" valueType="num">
                                      <p:cBhvr>
                                        <p:cTn id="30" dur="1000" fill="hold"/>
                                        <p:tgtEl>
                                          <p:spTgt spid="146444"/>
                                        </p:tgtEl>
                                        <p:attrNameLst>
                                          <p:attrName>ppt_x</p:attrName>
                                        </p:attrNameLst>
                                      </p:cBhvr>
                                      <p:tavLst>
                                        <p:tav tm="0">
                                          <p:val>
                                            <p:strVal val="#ppt_x"/>
                                          </p:val>
                                        </p:tav>
                                        <p:tav tm="100000">
                                          <p:val>
                                            <p:strVal val="#ppt_x"/>
                                          </p:val>
                                        </p:tav>
                                      </p:tavLst>
                                    </p:anim>
                                    <p:anim calcmode="lin" valueType="num">
                                      <p:cBhvr>
                                        <p:cTn id="31" dur="1000" fill="hold"/>
                                        <p:tgtEl>
                                          <p:spTgt spid="1464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Điều ít biết về thủ khoa đầu vào Học viện Quản lý giáo dục: Dùng kính lúp  soi chữ học bài"/>
          <p:cNvPicPr>
            <a:picLocks noChangeAspect="1" noChangeArrowheads="1"/>
          </p:cNvPicPr>
          <p:nvPr/>
        </p:nvPicPr>
        <p:blipFill rotWithShape="1">
          <a:blip r:embed="rId2">
            <a:extLst>
              <a:ext uri="{28A0092B-C50C-407E-A947-70E740481C1C}">
                <a14:useLocalDpi xmlns:a14="http://schemas.microsoft.com/office/drawing/2010/main" val="0"/>
              </a:ext>
            </a:extLst>
          </a:blip>
          <a:srcRect l="5556" r="555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15660BAD-C264-4AC1-8996-596865CE1E62}"/>
              </a:ext>
            </a:extLst>
          </p:cNvPr>
          <p:cNvSpPr/>
          <p:nvPr/>
        </p:nvSpPr>
        <p:spPr>
          <a:xfrm rot="16200000">
            <a:off x="3097307" y="811304"/>
            <a:ext cx="6858000" cy="5235389"/>
          </a:xfrm>
          <a:prstGeom prst="rect">
            <a:avLst/>
          </a:prstGeom>
          <a:solidFill>
            <a:schemeClr val="accent1">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descr="Kính Icon Lúp Phóng Đại - Miễn Phí vector hình ảnh trê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36746">
            <a:off x="4794175" y="2601353"/>
            <a:ext cx="4086678" cy="2630799"/>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8"/>
          <p:cNvSpPr>
            <a:spLocks noChangeArrowheads="1"/>
          </p:cNvSpPr>
          <p:nvPr/>
        </p:nvSpPr>
        <p:spPr bwMode="auto">
          <a:xfrm>
            <a:off x="2169459" y="190500"/>
            <a:ext cx="6453841" cy="1996888"/>
          </a:xfrm>
          <a:prstGeom prst="cloudCallout">
            <a:avLst>
              <a:gd name="adj1" fmla="val 10564"/>
              <a:gd name="adj2" fmla="val 115931"/>
            </a:avLst>
          </a:prstGeom>
          <a:gradFill rotWithShape="1">
            <a:gsLst>
              <a:gs pos="0">
                <a:srgbClr val="FF99FF"/>
              </a:gs>
              <a:gs pos="100000">
                <a:schemeClr val="bg1"/>
              </a:gs>
            </a:gsLst>
            <a:path path="rect">
              <a:fillToRect t="100000" r="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vi-VN" sz="2600" dirty="0" smtClean="0">
                <a:latin typeface="Bubblegum Sans Pro" panose="02000506000000020004" pitchFamily="2" charset="0"/>
                <a:ea typeface="SwitzerlandCondensed" panose="020B0500000000000000" pitchFamily="34" charset="0"/>
                <a:cs typeface="SwitzerlandCondensed" panose="020B0500000000000000" pitchFamily="34" charset="0"/>
              </a:rPr>
              <a:t>Anh ơi, sao em dùng kính lúp để quan sát mà không nhìn thấy cái gì hết !!</a:t>
            </a:r>
            <a:endParaRPr lang="vi-VN" sz="2600" dirty="0">
              <a:latin typeface="Bubblegum Sans Pro" panose="02000506000000020004" pitchFamily="2" charset="0"/>
              <a:ea typeface="SwitzerlandCondensed" panose="020B0500000000000000" pitchFamily="34" charset="0"/>
              <a:cs typeface="SwitzerlandCondensed" panose="020B0500000000000000" pitchFamily="34" charset="0"/>
            </a:endParaRPr>
          </a:p>
        </p:txBody>
      </p:sp>
      <p:sp>
        <p:nvSpPr>
          <p:cNvPr id="11" name="Rectangle 52"/>
          <p:cNvSpPr>
            <a:spLocks noChangeArrowheads="1"/>
          </p:cNvSpPr>
          <p:nvPr/>
        </p:nvSpPr>
        <p:spPr bwMode="auto">
          <a:xfrm>
            <a:off x="5066506" y="3428998"/>
            <a:ext cx="1636713" cy="1186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en-US" sz="6600" b="1" dirty="0">
                <a:latin typeface="Aachen" panose="02020500000000000000" pitchFamily="18" charset="0"/>
                <a:ea typeface="Aachen" panose="02020500000000000000" pitchFamily="18" charset="0"/>
                <a:cs typeface="Aachen" panose="02020500000000000000" pitchFamily="18" charset="0"/>
              </a:rPr>
              <a:t>?</a:t>
            </a:r>
          </a:p>
        </p:txBody>
      </p:sp>
    </p:spTree>
    <p:extLst>
      <p:ext uri="{BB962C8B-B14F-4D97-AF65-F5344CB8AC3E}">
        <p14:creationId xmlns:p14="http://schemas.microsoft.com/office/powerpoint/2010/main" val="417453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53" presetClass="entr" presetSubtype="0" fill="hold" grpId="1" nodeType="withEffect">
                                  <p:stCondLst>
                                    <p:cond delay="0"/>
                                  </p:stCondLst>
                                  <p:iterate type="lt">
                                    <p:tmPct val="0"/>
                                  </p:iterate>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9" dur="250" accel="50000" decel="50000" autoRev="1" fill="hold">
                                          <p:stCondLst>
                                            <p:cond delay="0"/>
                                          </p:stCondLst>
                                        </p:cTn>
                                        <p:tgtEl>
                                          <p:spTgt spid="11"/>
                                        </p:tgtEl>
                                        <p:attrNameLst>
                                          <p:attrName>ppt_x</p:attrName>
                                          <p:attrName>ppt_y</p:attrName>
                                        </p:attrNameLst>
                                      </p:cBhvr>
                                    </p:animMotion>
                                    <p:animRot by="1500000">
                                      <p:cBhvr>
                                        <p:cTn id="20" dur="125" fill="hold">
                                          <p:stCondLst>
                                            <p:cond delay="0"/>
                                          </p:stCondLst>
                                        </p:cTn>
                                        <p:tgtEl>
                                          <p:spTgt spid="11"/>
                                        </p:tgtEl>
                                        <p:attrNameLst>
                                          <p:attrName>r</p:attrName>
                                        </p:attrNameLst>
                                      </p:cBhvr>
                                    </p:animRot>
                                    <p:animRot by="-1500000">
                                      <p:cBhvr>
                                        <p:cTn id="21" dur="125" fill="hold">
                                          <p:stCondLst>
                                            <p:cond delay="125"/>
                                          </p:stCondLst>
                                        </p:cTn>
                                        <p:tgtEl>
                                          <p:spTgt spid="11"/>
                                        </p:tgtEl>
                                        <p:attrNameLst>
                                          <p:attrName>r</p:attrName>
                                        </p:attrNameLst>
                                      </p:cBhvr>
                                    </p:animRot>
                                    <p:animRot by="-1500000">
                                      <p:cBhvr>
                                        <p:cTn id="22" dur="125" fill="hold">
                                          <p:stCondLst>
                                            <p:cond delay="250"/>
                                          </p:stCondLst>
                                        </p:cTn>
                                        <p:tgtEl>
                                          <p:spTgt spid="11"/>
                                        </p:tgtEl>
                                        <p:attrNameLst>
                                          <p:attrName>r</p:attrName>
                                        </p:attrNameLst>
                                      </p:cBhvr>
                                    </p:animRot>
                                    <p:animRot by="1500000">
                                      <p:cBhvr>
                                        <p:cTn id="23" dur="125" fill="hold">
                                          <p:stCondLst>
                                            <p:cond delay="375"/>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p:bldP spid="11"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Điều ít biết về thủ khoa đầu vào Học viện Quản lý giáo dục: Dùng kính lúp  soi chữ học bài"/>
          <p:cNvPicPr>
            <a:picLocks noChangeAspect="1" noChangeArrowheads="1"/>
          </p:cNvPicPr>
          <p:nvPr/>
        </p:nvPicPr>
        <p:blipFill rotWithShape="1">
          <a:blip r:embed="rId2">
            <a:extLst>
              <a:ext uri="{28A0092B-C50C-407E-A947-70E740481C1C}">
                <a14:useLocalDpi xmlns:a14="http://schemas.microsoft.com/office/drawing/2010/main" val="0"/>
              </a:ext>
            </a:extLst>
          </a:blip>
          <a:srcRect l="5556" r="555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15660BAD-C264-4AC1-8996-596865CE1E62}"/>
              </a:ext>
            </a:extLst>
          </p:cNvPr>
          <p:cNvSpPr/>
          <p:nvPr/>
        </p:nvSpPr>
        <p:spPr>
          <a:xfrm rot="16200000">
            <a:off x="3097307" y="811304"/>
            <a:ext cx="6858000" cy="5235389"/>
          </a:xfrm>
          <a:prstGeom prst="rect">
            <a:avLst/>
          </a:prstGeom>
          <a:solidFill>
            <a:srgbClr val="E6AF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descr="Kính Icon Lúp Phóng Đại - Miễn Phí vector hình ảnh trê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36746">
            <a:off x="4794175" y="2601353"/>
            <a:ext cx="4086678" cy="2630799"/>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8"/>
          <p:cNvSpPr>
            <a:spLocks noChangeArrowheads="1"/>
          </p:cNvSpPr>
          <p:nvPr/>
        </p:nvSpPr>
        <p:spPr bwMode="auto">
          <a:xfrm>
            <a:off x="1559860" y="423582"/>
            <a:ext cx="5208494" cy="2041712"/>
          </a:xfrm>
          <a:prstGeom prst="cloudCallout">
            <a:avLst>
              <a:gd name="adj1" fmla="val 28808"/>
              <a:gd name="adj2" fmla="val 108467"/>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vi-VN" sz="2800" dirty="0" smtClean="0">
                <a:latin typeface="Bubblegum Sans Pro" panose="02000506000000020004" pitchFamily="2" charset="0"/>
                <a:ea typeface="SwitzerlandCondensed" panose="020B0500000000000000" pitchFamily="34" charset="0"/>
                <a:cs typeface="SwitzerlandCondensed" panose="020B0500000000000000" pitchFamily="34" charset="0"/>
              </a:rPr>
              <a:t>Em sử dụng kính lúp đúng chưa</a:t>
            </a:r>
            <a:endParaRPr lang="vi-VN" sz="2800" dirty="0">
              <a:latin typeface="Bubblegum Sans Pro" panose="02000506000000020004" pitchFamily="2" charset="0"/>
              <a:ea typeface="SwitzerlandCondensed" panose="020B0500000000000000" pitchFamily="34" charset="0"/>
              <a:cs typeface="SwitzerlandCondensed" panose="020B0500000000000000" pitchFamily="34" charset="0"/>
            </a:endParaRPr>
          </a:p>
        </p:txBody>
      </p:sp>
      <p:sp>
        <p:nvSpPr>
          <p:cNvPr id="11" name="Rectangle 52"/>
          <p:cNvSpPr>
            <a:spLocks noChangeArrowheads="1"/>
          </p:cNvSpPr>
          <p:nvPr/>
        </p:nvSpPr>
        <p:spPr bwMode="auto">
          <a:xfrm>
            <a:off x="5066506" y="3428998"/>
            <a:ext cx="1636713" cy="1186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en-US" sz="6600" b="1" dirty="0">
                <a:latin typeface="Aachen" panose="02020500000000000000" pitchFamily="18" charset="0"/>
                <a:ea typeface="Aachen" panose="02020500000000000000" pitchFamily="18" charset="0"/>
                <a:cs typeface="Aachen" panose="02020500000000000000" pitchFamily="18" charset="0"/>
              </a:rPr>
              <a:t>?</a:t>
            </a:r>
          </a:p>
        </p:txBody>
      </p:sp>
    </p:spTree>
    <p:extLst>
      <p:ext uri="{BB962C8B-B14F-4D97-AF65-F5344CB8AC3E}">
        <p14:creationId xmlns:p14="http://schemas.microsoft.com/office/powerpoint/2010/main" val="71334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53" presetClass="entr" presetSubtype="0" fill="hold" grpId="1" nodeType="withEffect">
                                  <p:stCondLst>
                                    <p:cond delay="0"/>
                                  </p:stCondLst>
                                  <p:iterate type="lt">
                                    <p:tmPct val="0"/>
                                  </p:iterate>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par>
                                <p:cTn id="13"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11"/>
                                        </p:tgtEl>
                                        <p:attrNameLst>
                                          <p:attrName>ppt_x</p:attrName>
                                          <p:attrName>ppt_y</p:attrName>
                                        </p:attrNameLst>
                                      </p:cBhvr>
                                    </p:animMotion>
                                    <p:animRot by="1500000">
                                      <p:cBhvr>
                                        <p:cTn id="15" dur="125" fill="hold">
                                          <p:stCondLst>
                                            <p:cond delay="0"/>
                                          </p:stCondLst>
                                        </p:cTn>
                                        <p:tgtEl>
                                          <p:spTgt spid="11"/>
                                        </p:tgtEl>
                                        <p:attrNameLst>
                                          <p:attrName>r</p:attrName>
                                        </p:attrNameLst>
                                      </p:cBhvr>
                                    </p:animRot>
                                    <p:animRot by="-1500000">
                                      <p:cBhvr>
                                        <p:cTn id="16" dur="125" fill="hold">
                                          <p:stCondLst>
                                            <p:cond delay="125"/>
                                          </p:stCondLst>
                                        </p:cTn>
                                        <p:tgtEl>
                                          <p:spTgt spid="11"/>
                                        </p:tgtEl>
                                        <p:attrNameLst>
                                          <p:attrName>r</p:attrName>
                                        </p:attrNameLst>
                                      </p:cBhvr>
                                    </p:animRot>
                                    <p:animRot by="-1500000">
                                      <p:cBhvr>
                                        <p:cTn id="17" dur="125" fill="hold">
                                          <p:stCondLst>
                                            <p:cond delay="250"/>
                                          </p:stCondLst>
                                        </p:cTn>
                                        <p:tgtEl>
                                          <p:spTgt spid="11"/>
                                        </p:tgtEl>
                                        <p:attrNameLst>
                                          <p:attrName>r</p:attrName>
                                        </p:attrNameLst>
                                      </p:cBhvr>
                                    </p:animRot>
                                    <p:animRot by="1500000">
                                      <p:cBhvr>
                                        <p:cTn id="18" dur="125" fill="hold">
                                          <p:stCondLst>
                                            <p:cond delay="375"/>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1"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Điều ít biết về thủ khoa đầu vào Học viện Quản lý giáo dục: Dùng kính lúp  soi chữ học bài"/>
          <p:cNvPicPr>
            <a:picLocks noChangeAspect="1" noChangeArrowheads="1"/>
          </p:cNvPicPr>
          <p:nvPr/>
        </p:nvPicPr>
        <p:blipFill rotWithShape="1">
          <a:blip r:embed="rId2">
            <a:extLst>
              <a:ext uri="{28A0092B-C50C-407E-A947-70E740481C1C}">
                <a14:useLocalDpi xmlns:a14="http://schemas.microsoft.com/office/drawing/2010/main" val="0"/>
              </a:ext>
            </a:extLst>
          </a:blip>
          <a:srcRect l="5556" r="555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15660BAD-C264-4AC1-8996-596865CE1E62}"/>
              </a:ext>
            </a:extLst>
          </p:cNvPr>
          <p:cNvSpPr/>
          <p:nvPr/>
        </p:nvSpPr>
        <p:spPr>
          <a:xfrm rot="16200000">
            <a:off x="3097307" y="811304"/>
            <a:ext cx="6858000" cy="5235389"/>
          </a:xfrm>
          <a:prstGeom prst="rect">
            <a:avLst/>
          </a:prstGeom>
          <a:solidFill>
            <a:srgbClr val="92D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descr="Kính Icon Lúp Phóng Đại - Miễn Phí vector hình ảnh trê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36746">
            <a:off x="4794175" y="2601353"/>
            <a:ext cx="4086678" cy="2630799"/>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8"/>
          <p:cNvSpPr>
            <a:spLocks noChangeArrowheads="1"/>
          </p:cNvSpPr>
          <p:nvPr/>
        </p:nvSpPr>
        <p:spPr bwMode="auto">
          <a:xfrm>
            <a:off x="2169459" y="190500"/>
            <a:ext cx="6453841" cy="1996888"/>
          </a:xfrm>
          <a:prstGeom prst="cloudCallout">
            <a:avLst>
              <a:gd name="adj1" fmla="val 10564"/>
              <a:gd name="adj2" fmla="val 115931"/>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vi-VN" sz="2600" dirty="0" smtClean="0">
                <a:solidFill>
                  <a:schemeClr val="bg1"/>
                </a:solidFill>
                <a:latin typeface="Bubblegum Sans Pro" panose="02000506000000020004" pitchFamily="2" charset="0"/>
                <a:ea typeface="SwitzerlandCondensed" panose="020B0500000000000000" pitchFamily="34" charset="0"/>
                <a:cs typeface="SwitzerlandCondensed" panose="020B0500000000000000" pitchFamily="34" charset="0"/>
              </a:rPr>
              <a:t>Sử dụng kính lúp như thế nào. giúp em với</a:t>
            </a:r>
            <a:endParaRPr lang="vi-VN" sz="2600" dirty="0">
              <a:solidFill>
                <a:schemeClr val="bg1"/>
              </a:solidFill>
              <a:latin typeface="Bubblegum Sans Pro" panose="02000506000000020004" pitchFamily="2" charset="0"/>
              <a:ea typeface="SwitzerlandCondensed" panose="020B0500000000000000" pitchFamily="34" charset="0"/>
              <a:cs typeface="SwitzerlandCondensed" panose="020B0500000000000000" pitchFamily="34" charset="0"/>
            </a:endParaRPr>
          </a:p>
        </p:txBody>
      </p:sp>
    </p:spTree>
    <p:extLst>
      <p:ext uri="{BB962C8B-B14F-4D97-AF65-F5344CB8AC3E}">
        <p14:creationId xmlns:p14="http://schemas.microsoft.com/office/powerpoint/2010/main" val="410320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105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white"/>
                </a:solidFill>
                <a:latin typeface="Aachen" panose="02020500000000000000" pitchFamily="18" charset="0"/>
                <a:ea typeface="Aachen" panose="02020500000000000000" pitchFamily="18" charset="0"/>
                <a:cs typeface="Aachen" panose="02020500000000000000" pitchFamily="18" charset="0"/>
              </a:rPr>
              <a:t>	</a:t>
            </a:r>
            <a:r>
              <a:rPr lang="vi-VN" sz="2800" dirty="0" smtClean="0">
                <a:solidFill>
                  <a:prstClr val="white"/>
                </a:solidFill>
                <a:latin typeface="Aachen" panose="02020500000000000000" pitchFamily="18" charset="0"/>
                <a:ea typeface="Aachen" panose="02020500000000000000" pitchFamily="18" charset="0"/>
                <a:cs typeface="Aachen" panose="02020500000000000000" pitchFamily="18" charset="0"/>
              </a:rPr>
              <a:t>Phần</a:t>
            </a:r>
            <a:r>
              <a:rPr lang="en-US" sz="2800" dirty="0" smtClean="0">
                <a:solidFill>
                  <a:prstClr val="white"/>
                </a:solidFill>
                <a:latin typeface="Aachen" panose="02020500000000000000" pitchFamily="18" charset="0"/>
                <a:ea typeface="Aachen" panose="02020500000000000000" pitchFamily="18" charset="0"/>
                <a:cs typeface="Aachen" panose="02020500000000000000" pitchFamily="18" charset="0"/>
              </a:rPr>
              <a:t> 2: CÁCH QUAN SÁT VẬT NHỎ QUA KÍNH LÚP</a:t>
            </a:r>
            <a:endParaRPr lang="en-US" sz="2800" dirty="0">
              <a:solidFill>
                <a:prstClr val="white"/>
              </a:solidFill>
              <a:latin typeface="Aachen" panose="02020500000000000000" pitchFamily="18" charset="0"/>
              <a:ea typeface="Aachen" panose="02020500000000000000" pitchFamily="18" charset="0"/>
              <a:cs typeface="Aachen" panose="02020500000000000000" pitchFamily="18" charset="0"/>
            </a:endParaRPr>
          </a:p>
        </p:txBody>
      </p:sp>
      <p:pic>
        <p:nvPicPr>
          <p:cNvPr id="33794" name="Picture 2" descr="FULL ICON &amp;amp; KÍ TỰ KHI VIẾT BÀI – LROCRE24H | LroCre24h.com"/>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198" b="92674" l="3516" r="93848"/>
                    </a14:imgEffect>
                  </a14:imgLayer>
                </a14:imgProps>
              </a:ext>
              <a:ext uri="{28A0092B-C50C-407E-A947-70E740481C1C}">
                <a14:useLocalDpi xmlns:a14="http://schemas.microsoft.com/office/drawing/2010/main" val="0"/>
              </a:ext>
            </a:extLst>
          </a:blip>
          <a:srcRect/>
          <a:stretch>
            <a:fillRect/>
          </a:stretch>
        </p:blipFill>
        <p:spPr bwMode="auto">
          <a:xfrm>
            <a:off x="152400" y="1057835"/>
            <a:ext cx="2463595" cy="19703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23247" y="1631576"/>
            <a:ext cx="6526306" cy="523220"/>
          </a:xfrm>
          <a:prstGeom prst="rect">
            <a:avLst/>
          </a:prstGeom>
          <a:noFill/>
        </p:spPr>
        <p:txBody>
          <a:bodyPr wrap="square" rtlCol="0">
            <a:spAutoFit/>
          </a:bodyPr>
          <a:lstStyle/>
          <a:p>
            <a:r>
              <a:rPr lang="vi-VN" sz="2800" dirty="0" smtClean="0">
                <a:solidFill>
                  <a:srgbClr val="FFFF00"/>
                </a:solidFill>
                <a:latin typeface="Bubblegum Sans Pro" panose="02000506000000020004" pitchFamily="2" charset="0"/>
              </a:rPr>
              <a:t>Học sinh đọc thêm sách giáo khoa trang 134</a:t>
            </a:r>
            <a:endParaRPr lang="vi-VN" sz="2800" dirty="0">
              <a:solidFill>
                <a:srgbClr val="FFFF00"/>
              </a:solidFill>
              <a:latin typeface="Bubblegum Sans Pro" panose="02000506000000020004" pitchFamily="2" charset="0"/>
            </a:endParaRPr>
          </a:p>
        </p:txBody>
      </p:sp>
      <p:sp>
        <p:nvSpPr>
          <p:cNvPr id="8" name="Line 41"/>
          <p:cNvSpPr>
            <a:spLocks noChangeShapeType="1"/>
          </p:cNvSpPr>
          <p:nvPr/>
        </p:nvSpPr>
        <p:spPr bwMode="auto">
          <a:xfrm>
            <a:off x="1652026" y="5035697"/>
            <a:ext cx="6415088"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Bubblegum Sans Pro" panose="02000506000000020004" pitchFamily="2" charset="0"/>
            </a:endParaRPr>
          </a:p>
        </p:txBody>
      </p:sp>
      <p:sp>
        <p:nvSpPr>
          <p:cNvPr id="9" name="Line 42"/>
          <p:cNvSpPr>
            <a:spLocks noChangeShapeType="1"/>
          </p:cNvSpPr>
          <p:nvPr/>
        </p:nvSpPr>
        <p:spPr bwMode="auto">
          <a:xfrm>
            <a:off x="5368364" y="4133997"/>
            <a:ext cx="0" cy="1717675"/>
          </a:xfrm>
          <a:prstGeom prst="line">
            <a:avLst/>
          </a:prstGeom>
          <a:noFill/>
          <a:ln w="38100">
            <a:solidFill>
              <a:srgbClr val="FFFF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Bubblegum Sans Pro" panose="02000506000000020004" pitchFamily="2" charset="0"/>
            </a:endParaRPr>
          </a:p>
        </p:txBody>
      </p:sp>
      <p:sp>
        <p:nvSpPr>
          <p:cNvPr id="10" name="Line 43"/>
          <p:cNvSpPr>
            <a:spLocks noChangeShapeType="1"/>
          </p:cNvSpPr>
          <p:nvPr/>
        </p:nvSpPr>
        <p:spPr bwMode="auto">
          <a:xfrm flipV="1">
            <a:off x="4001526" y="4491185"/>
            <a:ext cx="0" cy="533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Bubblegum Sans Pro" panose="02000506000000020004" pitchFamily="2" charset="0"/>
            </a:endParaRPr>
          </a:p>
        </p:txBody>
      </p:sp>
      <p:sp>
        <p:nvSpPr>
          <p:cNvPr id="11" name="Text Box 44"/>
          <p:cNvSpPr txBox="1">
            <a:spLocks noChangeArrowheads="1"/>
          </p:cNvSpPr>
          <p:nvPr/>
        </p:nvSpPr>
        <p:spPr bwMode="auto">
          <a:xfrm>
            <a:off x="3002989" y="5116660"/>
            <a:ext cx="604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000" b="1">
                <a:latin typeface="Bubblegum Sans Pro" panose="02000506000000020004" pitchFamily="2" charset="0"/>
              </a:rPr>
              <a:t>F</a:t>
            </a:r>
          </a:p>
        </p:txBody>
      </p:sp>
      <p:sp>
        <p:nvSpPr>
          <p:cNvPr id="12" name="Oval 45"/>
          <p:cNvSpPr>
            <a:spLocks noChangeArrowheads="1"/>
          </p:cNvSpPr>
          <p:nvPr/>
        </p:nvSpPr>
        <p:spPr bwMode="auto">
          <a:xfrm>
            <a:off x="3252226" y="4984897"/>
            <a:ext cx="88900" cy="88900"/>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atin typeface="Bubblegum Sans Pro" panose="02000506000000020004" pitchFamily="2" charset="0"/>
            </a:endParaRPr>
          </a:p>
        </p:txBody>
      </p:sp>
      <p:sp>
        <p:nvSpPr>
          <p:cNvPr id="13" name="Freeform 46"/>
          <p:cNvSpPr>
            <a:spLocks/>
          </p:cNvSpPr>
          <p:nvPr/>
        </p:nvSpPr>
        <p:spPr bwMode="auto">
          <a:xfrm>
            <a:off x="3982476" y="4503885"/>
            <a:ext cx="3835400" cy="1449387"/>
          </a:xfrm>
          <a:custGeom>
            <a:avLst/>
            <a:gdLst>
              <a:gd name="T0" fmla="*/ 0 w 2482"/>
              <a:gd name="T1" fmla="*/ 0 h 877"/>
              <a:gd name="T2" fmla="*/ 3835400 w 2482"/>
              <a:gd name="T3" fmla="*/ 1449387 h 877"/>
              <a:gd name="T4" fmla="*/ 0 60000 65536"/>
              <a:gd name="T5" fmla="*/ 0 60000 65536"/>
            </a:gdLst>
            <a:ahLst/>
            <a:cxnLst>
              <a:cxn ang="T4">
                <a:pos x="T0" y="T1"/>
              </a:cxn>
              <a:cxn ang="T5">
                <a:pos x="T2" y="T3"/>
              </a:cxn>
            </a:cxnLst>
            <a:rect l="0" t="0" r="r" b="b"/>
            <a:pathLst>
              <a:path w="2482" h="877">
                <a:moveTo>
                  <a:pt x="0" y="0"/>
                </a:moveTo>
                <a:lnTo>
                  <a:pt x="2482" y="877"/>
                </a:lnTo>
              </a:path>
            </a:pathLst>
          </a:custGeom>
          <a:noFill/>
          <a:ln w="19050" cmpd="sng">
            <a:solidFill>
              <a:srgbClr val="00FFFF"/>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Bubblegum Sans Pro" panose="02000506000000020004" pitchFamily="2" charset="0"/>
            </a:endParaRPr>
          </a:p>
        </p:txBody>
      </p:sp>
      <p:sp>
        <p:nvSpPr>
          <p:cNvPr id="14" name="Freeform 47"/>
          <p:cNvSpPr>
            <a:spLocks/>
          </p:cNvSpPr>
          <p:nvPr/>
        </p:nvSpPr>
        <p:spPr bwMode="auto">
          <a:xfrm>
            <a:off x="4007876" y="4514997"/>
            <a:ext cx="3924300" cy="674688"/>
          </a:xfrm>
          <a:custGeom>
            <a:avLst/>
            <a:gdLst>
              <a:gd name="T0" fmla="*/ 0 w 2664"/>
              <a:gd name="T1" fmla="*/ 0 h 425"/>
              <a:gd name="T2" fmla="*/ 1369970 w 2664"/>
              <a:gd name="T3" fmla="*/ 4763 h 425"/>
              <a:gd name="T4" fmla="*/ 3924300 w 2664"/>
              <a:gd name="T5" fmla="*/ 674688 h 425"/>
              <a:gd name="T6" fmla="*/ 0 60000 65536"/>
              <a:gd name="T7" fmla="*/ 0 60000 65536"/>
              <a:gd name="T8" fmla="*/ 0 60000 65536"/>
            </a:gdLst>
            <a:ahLst/>
            <a:cxnLst>
              <a:cxn ang="T6">
                <a:pos x="T0" y="T1"/>
              </a:cxn>
              <a:cxn ang="T7">
                <a:pos x="T2" y="T3"/>
              </a:cxn>
              <a:cxn ang="T8">
                <a:pos x="T4" y="T5"/>
              </a:cxn>
            </a:cxnLst>
            <a:rect l="0" t="0" r="r" b="b"/>
            <a:pathLst>
              <a:path w="2664" h="425">
                <a:moveTo>
                  <a:pt x="0" y="0"/>
                </a:moveTo>
                <a:lnTo>
                  <a:pt x="930" y="3"/>
                </a:lnTo>
                <a:lnTo>
                  <a:pt x="2664" y="425"/>
                </a:lnTo>
              </a:path>
            </a:pathLst>
          </a:custGeom>
          <a:noFill/>
          <a:ln w="19050" cmpd="sng">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Bubblegum Sans Pro" panose="02000506000000020004" pitchFamily="2" charset="0"/>
            </a:endParaRPr>
          </a:p>
        </p:txBody>
      </p:sp>
      <p:sp>
        <p:nvSpPr>
          <p:cNvPr id="15" name="Line 48"/>
          <p:cNvSpPr>
            <a:spLocks noChangeShapeType="1"/>
          </p:cNvSpPr>
          <p:nvPr/>
        </p:nvSpPr>
        <p:spPr bwMode="auto">
          <a:xfrm flipH="1" flipV="1">
            <a:off x="1161489" y="3533922"/>
            <a:ext cx="4224337" cy="981075"/>
          </a:xfrm>
          <a:prstGeom prst="line">
            <a:avLst/>
          </a:prstGeom>
          <a:noFill/>
          <a:ln w="19050">
            <a:solidFill>
              <a:srgbClr val="00FF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Bubblegum Sans Pro" panose="02000506000000020004" pitchFamily="2" charset="0"/>
            </a:endParaRPr>
          </a:p>
        </p:txBody>
      </p:sp>
      <p:sp>
        <p:nvSpPr>
          <p:cNvPr id="16" name="Line 49"/>
          <p:cNvSpPr>
            <a:spLocks noChangeShapeType="1"/>
          </p:cNvSpPr>
          <p:nvPr/>
        </p:nvSpPr>
        <p:spPr bwMode="auto">
          <a:xfrm flipV="1">
            <a:off x="1801251" y="3672035"/>
            <a:ext cx="0" cy="1343025"/>
          </a:xfrm>
          <a:prstGeom prst="line">
            <a:avLst/>
          </a:prstGeom>
          <a:noFill/>
          <a:ln w="28575">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Bubblegum Sans Pro" panose="02000506000000020004" pitchFamily="2" charset="0"/>
            </a:endParaRPr>
          </a:p>
        </p:txBody>
      </p:sp>
      <p:sp>
        <p:nvSpPr>
          <p:cNvPr id="17" name="Oval 50"/>
          <p:cNvSpPr>
            <a:spLocks noChangeArrowheads="1"/>
          </p:cNvSpPr>
          <p:nvPr/>
        </p:nvSpPr>
        <p:spPr bwMode="auto">
          <a:xfrm>
            <a:off x="7305114" y="4984897"/>
            <a:ext cx="88900" cy="88900"/>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atin typeface="Bubblegum Sans Pro" panose="02000506000000020004" pitchFamily="2" charset="0"/>
            </a:endParaRPr>
          </a:p>
        </p:txBody>
      </p:sp>
      <p:sp>
        <p:nvSpPr>
          <p:cNvPr id="18" name="Text Box 51"/>
          <p:cNvSpPr txBox="1">
            <a:spLocks noChangeArrowheads="1"/>
          </p:cNvSpPr>
          <p:nvPr/>
        </p:nvSpPr>
        <p:spPr bwMode="auto">
          <a:xfrm>
            <a:off x="7073339" y="5073797"/>
            <a:ext cx="604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000" b="1">
                <a:latin typeface="Bubblegum Sans Pro" panose="02000506000000020004" pitchFamily="2" charset="0"/>
              </a:rPr>
              <a:t>F’</a:t>
            </a:r>
          </a:p>
        </p:txBody>
      </p:sp>
      <p:grpSp>
        <p:nvGrpSpPr>
          <p:cNvPr id="19" name="Group 52"/>
          <p:cNvGrpSpPr>
            <a:grpSpLocks/>
          </p:cNvGrpSpPr>
          <p:nvPr/>
        </p:nvGrpSpPr>
        <p:grpSpPr bwMode="auto">
          <a:xfrm>
            <a:off x="4611126" y="4680097"/>
            <a:ext cx="155575" cy="165100"/>
            <a:chOff x="3548" y="2054"/>
            <a:chExt cx="98" cy="104"/>
          </a:xfrm>
        </p:grpSpPr>
        <p:sp>
          <p:nvSpPr>
            <p:cNvPr id="20" name="Freeform 53"/>
            <p:cNvSpPr>
              <a:spLocks/>
            </p:cNvSpPr>
            <p:nvPr/>
          </p:nvSpPr>
          <p:spPr bwMode="auto">
            <a:xfrm rot="927390">
              <a:off x="3548" y="2054"/>
              <a:ext cx="62" cy="89"/>
            </a:xfrm>
            <a:custGeom>
              <a:avLst/>
              <a:gdLst>
                <a:gd name="T0" fmla="*/ 8 w 204"/>
                <a:gd name="T1" fmla="*/ 0 h 302"/>
                <a:gd name="T2" fmla="*/ 62 w 204"/>
                <a:gd name="T3" fmla="*/ 52 h 302"/>
                <a:gd name="T4" fmla="*/ 0 w 204"/>
                <a:gd name="T5" fmla="*/ 89 h 302"/>
                <a:gd name="T6" fmla="*/ 0 60000 65536"/>
                <a:gd name="T7" fmla="*/ 0 60000 65536"/>
                <a:gd name="T8" fmla="*/ 0 60000 65536"/>
              </a:gdLst>
              <a:ahLst/>
              <a:cxnLst>
                <a:cxn ang="T6">
                  <a:pos x="T0" y="T1"/>
                </a:cxn>
                <a:cxn ang="T7">
                  <a:pos x="T2" y="T3"/>
                </a:cxn>
                <a:cxn ang="T8">
                  <a:pos x="T4" y="T5"/>
                </a:cxn>
              </a:cxnLst>
              <a:rect l="0" t="0" r="r" b="b"/>
              <a:pathLst>
                <a:path w="204" h="302">
                  <a:moveTo>
                    <a:pt x="27" y="0"/>
                  </a:moveTo>
                  <a:lnTo>
                    <a:pt x="204" y="177"/>
                  </a:lnTo>
                  <a:lnTo>
                    <a:pt x="0" y="302"/>
                  </a:lnTo>
                </a:path>
              </a:pathLst>
            </a:custGeom>
            <a:noFill/>
            <a:ln w="19050" cmpd="sng">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Bubblegum Sans Pro" panose="02000506000000020004" pitchFamily="2" charset="0"/>
              </a:endParaRPr>
            </a:p>
          </p:txBody>
        </p:sp>
        <p:sp>
          <p:nvSpPr>
            <p:cNvPr id="21" name="Freeform 54"/>
            <p:cNvSpPr>
              <a:spLocks/>
            </p:cNvSpPr>
            <p:nvPr/>
          </p:nvSpPr>
          <p:spPr bwMode="auto">
            <a:xfrm rot="927390">
              <a:off x="3584" y="2069"/>
              <a:ext cx="62" cy="89"/>
            </a:xfrm>
            <a:custGeom>
              <a:avLst/>
              <a:gdLst>
                <a:gd name="T0" fmla="*/ 8 w 204"/>
                <a:gd name="T1" fmla="*/ 0 h 302"/>
                <a:gd name="T2" fmla="*/ 62 w 204"/>
                <a:gd name="T3" fmla="*/ 52 h 302"/>
                <a:gd name="T4" fmla="*/ 0 w 204"/>
                <a:gd name="T5" fmla="*/ 89 h 302"/>
                <a:gd name="T6" fmla="*/ 0 60000 65536"/>
                <a:gd name="T7" fmla="*/ 0 60000 65536"/>
                <a:gd name="T8" fmla="*/ 0 60000 65536"/>
              </a:gdLst>
              <a:ahLst/>
              <a:cxnLst>
                <a:cxn ang="T6">
                  <a:pos x="T0" y="T1"/>
                </a:cxn>
                <a:cxn ang="T7">
                  <a:pos x="T2" y="T3"/>
                </a:cxn>
                <a:cxn ang="T8">
                  <a:pos x="T4" y="T5"/>
                </a:cxn>
              </a:cxnLst>
              <a:rect l="0" t="0" r="r" b="b"/>
              <a:pathLst>
                <a:path w="204" h="302">
                  <a:moveTo>
                    <a:pt x="27" y="0"/>
                  </a:moveTo>
                  <a:lnTo>
                    <a:pt x="204" y="177"/>
                  </a:lnTo>
                  <a:lnTo>
                    <a:pt x="0" y="302"/>
                  </a:lnTo>
                </a:path>
              </a:pathLst>
            </a:custGeom>
            <a:noFill/>
            <a:ln w="19050" cmpd="sng">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Bubblegum Sans Pro" panose="02000506000000020004" pitchFamily="2" charset="0"/>
              </a:endParaRPr>
            </a:p>
          </p:txBody>
        </p:sp>
      </p:grpSp>
      <p:sp>
        <p:nvSpPr>
          <p:cNvPr id="22" name="Freeform 55"/>
          <p:cNvSpPr>
            <a:spLocks/>
          </p:cNvSpPr>
          <p:nvPr/>
        </p:nvSpPr>
        <p:spPr bwMode="auto">
          <a:xfrm rot="21431027">
            <a:off x="4706376" y="4437210"/>
            <a:ext cx="98425" cy="141287"/>
          </a:xfrm>
          <a:custGeom>
            <a:avLst/>
            <a:gdLst>
              <a:gd name="T0" fmla="*/ 13027 w 204"/>
              <a:gd name="T1" fmla="*/ 0 h 302"/>
              <a:gd name="T2" fmla="*/ 98425 w 204"/>
              <a:gd name="T3" fmla="*/ 82807 h 302"/>
              <a:gd name="T4" fmla="*/ 0 w 204"/>
              <a:gd name="T5" fmla="*/ 141287 h 302"/>
              <a:gd name="T6" fmla="*/ 0 60000 65536"/>
              <a:gd name="T7" fmla="*/ 0 60000 65536"/>
              <a:gd name="T8" fmla="*/ 0 60000 65536"/>
            </a:gdLst>
            <a:ahLst/>
            <a:cxnLst>
              <a:cxn ang="T6">
                <a:pos x="T0" y="T1"/>
              </a:cxn>
              <a:cxn ang="T7">
                <a:pos x="T2" y="T3"/>
              </a:cxn>
              <a:cxn ang="T8">
                <a:pos x="T4" y="T5"/>
              </a:cxn>
            </a:cxnLst>
            <a:rect l="0" t="0" r="r" b="b"/>
            <a:pathLst>
              <a:path w="204" h="302">
                <a:moveTo>
                  <a:pt x="27" y="0"/>
                </a:moveTo>
                <a:lnTo>
                  <a:pt x="204" y="177"/>
                </a:lnTo>
                <a:lnTo>
                  <a:pt x="0" y="302"/>
                </a:lnTo>
              </a:path>
            </a:pathLst>
          </a:custGeom>
          <a:noFill/>
          <a:ln w="19050" cmpd="sng">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Bubblegum Sans Pro" panose="02000506000000020004" pitchFamily="2" charset="0"/>
            </a:endParaRPr>
          </a:p>
        </p:txBody>
      </p:sp>
      <p:sp>
        <p:nvSpPr>
          <p:cNvPr id="23" name="Freeform 56"/>
          <p:cNvSpPr>
            <a:spLocks/>
          </p:cNvSpPr>
          <p:nvPr/>
        </p:nvSpPr>
        <p:spPr bwMode="auto">
          <a:xfrm rot="408094">
            <a:off x="5906526" y="4594372"/>
            <a:ext cx="98425" cy="141288"/>
          </a:xfrm>
          <a:custGeom>
            <a:avLst/>
            <a:gdLst>
              <a:gd name="T0" fmla="*/ 13027 w 204"/>
              <a:gd name="T1" fmla="*/ 0 h 302"/>
              <a:gd name="T2" fmla="*/ 98425 w 204"/>
              <a:gd name="T3" fmla="*/ 82808 h 302"/>
              <a:gd name="T4" fmla="*/ 0 w 204"/>
              <a:gd name="T5" fmla="*/ 141288 h 302"/>
              <a:gd name="T6" fmla="*/ 0 60000 65536"/>
              <a:gd name="T7" fmla="*/ 0 60000 65536"/>
              <a:gd name="T8" fmla="*/ 0 60000 65536"/>
            </a:gdLst>
            <a:ahLst/>
            <a:cxnLst>
              <a:cxn ang="T6">
                <a:pos x="T0" y="T1"/>
              </a:cxn>
              <a:cxn ang="T7">
                <a:pos x="T2" y="T3"/>
              </a:cxn>
              <a:cxn ang="T8">
                <a:pos x="T4" y="T5"/>
              </a:cxn>
            </a:cxnLst>
            <a:rect l="0" t="0" r="r" b="b"/>
            <a:pathLst>
              <a:path w="204" h="302">
                <a:moveTo>
                  <a:pt x="27" y="0"/>
                </a:moveTo>
                <a:lnTo>
                  <a:pt x="204" y="177"/>
                </a:lnTo>
                <a:lnTo>
                  <a:pt x="0" y="302"/>
                </a:lnTo>
              </a:path>
            </a:pathLst>
          </a:custGeom>
          <a:noFill/>
          <a:ln w="19050" cmpd="sng">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Bubblegum Sans Pro" panose="02000506000000020004" pitchFamily="2" charset="0"/>
            </a:endParaRPr>
          </a:p>
        </p:txBody>
      </p:sp>
      <p:grpSp>
        <p:nvGrpSpPr>
          <p:cNvPr id="24" name="Group 57"/>
          <p:cNvGrpSpPr>
            <a:grpSpLocks/>
          </p:cNvGrpSpPr>
          <p:nvPr/>
        </p:nvGrpSpPr>
        <p:grpSpPr bwMode="auto">
          <a:xfrm>
            <a:off x="6092264" y="5237310"/>
            <a:ext cx="155575" cy="165100"/>
            <a:chOff x="4481" y="2405"/>
            <a:chExt cx="98" cy="104"/>
          </a:xfrm>
        </p:grpSpPr>
        <p:sp>
          <p:nvSpPr>
            <p:cNvPr id="25" name="Freeform 58"/>
            <p:cNvSpPr>
              <a:spLocks/>
            </p:cNvSpPr>
            <p:nvPr/>
          </p:nvSpPr>
          <p:spPr bwMode="auto">
            <a:xfrm rot="927390">
              <a:off x="4481" y="2405"/>
              <a:ext cx="62" cy="89"/>
            </a:xfrm>
            <a:custGeom>
              <a:avLst/>
              <a:gdLst>
                <a:gd name="T0" fmla="*/ 8 w 204"/>
                <a:gd name="T1" fmla="*/ 0 h 302"/>
                <a:gd name="T2" fmla="*/ 62 w 204"/>
                <a:gd name="T3" fmla="*/ 52 h 302"/>
                <a:gd name="T4" fmla="*/ 0 w 204"/>
                <a:gd name="T5" fmla="*/ 89 h 302"/>
                <a:gd name="T6" fmla="*/ 0 60000 65536"/>
                <a:gd name="T7" fmla="*/ 0 60000 65536"/>
                <a:gd name="T8" fmla="*/ 0 60000 65536"/>
              </a:gdLst>
              <a:ahLst/>
              <a:cxnLst>
                <a:cxn ang="T6">
                  <a:pos x="T0" y="T1"/>
                </a:cxn>
                <a:cxn ang="T7">
                  <a:pos x="T2" y="T3"/>
                </a:cxn>
                <a:cxn ang="T8">
                  <a:pos x="T4" y="T5"/>
                </a:cxn>
              </a:cxnLst>
              <a:rect l="0" t="0" r="r" b="b"/>
              <a:pathLst>
                <a:path w="204" h="302">
                  <a:moveTo>
                    <a:pt x="27" y="0"/>
                  </a:moveTo>
                  <a:lnTo>
                    <a:pt x="204" y="177"/>
                  </a:lnTo>
                  <a:lnTo>
                    <a:pt x="0" y="302"/>
                  </a:lnTo>
                </a:path>
              </a:pathLst>
            </a:custGeom>
            <a:noFill/>
            <a:ln w="19050" cmpd="sng">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Bubblegum Sans Pro" panose="02000506000000020004" pitchFamily="2" charset="0"/>
              </a:endParaRPr>
            </a:p>
          </p:txBody>
        </p:sp>
        <p:sp>
          <p:nvSpPr>
            <p:cNvPr id="26" name="Freeform 59"/>
            <p:cNvSpPr>
              <a:spLocks/>
            </p:cNvSpPr>
            <p:nvPr/>
          </p:nvSpPr>
          <p:spPr bwMode="auto">
            <a:xfrm rot="927390">
              <a:off x="4517" y="2420"/>
              <a:ext cx="62" cy="89"/>
            </a:xfrm>
            <a:custGeom>
              <a:avLst/>
              <a:gdLst>
                <a:gd name="T0" fmla="*/ 8 w 204"/>
                <a:gd name="T1" fmla="*/ 0 h 302"/>
                <a:gd name="T2" fmla="*/ 62 w 204"/>
                <a:gd name="T3" fmla="*/ 52 h 302"/>
                <a:gd name="T4" fmla="*/ 0 w 204"/>
                <a:gd name="T5" fmla="*/ 89 h 302"/>
                <a:gd name="T6" fmla="*/ 0 60000 65536"/>
                <a:gd name="T7" fmla="*/ 0 60000 65536"/>
                <a:gd name="T8" fmla="*/ 0 60000 65536"/>
              </a:gdLst>
              <a:ahLst/>
              <a:cxnLst>
                <a:cxn ang="T6">
                  <a:pos x="T0" y="T1"/>
                </a:cxn>
                <a:cxn ang="T7">
                  <a:pos x="T2" y="T3"/>
                </a:cxn>
                <a:cxn ang="T8">
                  <a:pos x="T4" y="T5"/>
                </a:cxn>
              </a:cxnLst>
              <a:rect l="0" t="0" r="r" b="b"/>
              <a:pathLst>
                <a:path w="204" h="302">
                  <a:moveTo>
                    <a:pt x="27" y="0"/>
                  </a:moveTo>
                  <a:lnTo>
                    <a:pt x="204" y="177"/>
                  </a:lnTo>
                  <a:lnTo>
                    <a:pt x="0" y="302"/>
                  </a:lnTo>
                </a:path>
              </a:pathLst>
            </a:custGeom>
            <a:noFill/>
            <a:ln w="19050" cmpd="sng">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Bubblegum Sans Pro" panose="02000506000000020004" pitchFamily="2" charset="0"/>
              </a:endParaRPr>
            </a:p>
          </p:txBody>
        </p:sp>
      </p:grpSp>
      <p:sp>
        <p:nvSpPr>
          <p:cNvPr id="27" name="Text Box 60"/>
          <p:cNvSpPr txBox="1">
            <a:spLocks noChangeArrowheads="1"/>
          </p:cNvSpPr>
          <p:nvPr/>
        </p:nvSpPr>
        <p:spPr bwMode="auto">
          <a:xfrm>
            <a:off x="3691964" y="5003947"/>
            <a:ext cx="604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000" b="1">
                <a:latin typeface="Bubblegum Sans Pro" panose="02000506000000020004" pitchFamily="2" charset="0"/>
              </a:rPr>
              <a:t>A</a:t>
            </a:r>
          </a:p>
        </p:txBody>
      </p:sp>
      <p:sp>
        <p:nvSpPr>
          <p:cNvPr id="28" name="Text Box 61"/>
          <p:cNvSpPr txBox="1">
            <a:spLocks noChangeArrowheads="1"/>
          </p:cNvSpPr>
          <p:nvPr/>
        </p:nvSpPr>
        <p:spPr bwMode="auto">
          <a:xfrm>
            <a:off x="3706251" y="4159397"/>
            <a:ext cx="604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000" b="1">
                <a:latin typeface="Bubblegum Sans Pro" panose="02000506000000020004" pitchFamily="2" charset="0"/>
              </a:rPr>
              <a:t>B</a:t>
            </a:r>
          </a:p>
        </p:txBody>
      </p:sp>
      <p:sp>
        <p:nvSpPr>
          <p:cNvPr id="29" name="Text Box 62"/>
          <p:cNvSpPr txBox="1">
            <a:spLocks noChangeArrowheads="1"/>
          </p:cNvSpPr>
          <p:nvPr/>
        </p:nvSpPr>
        <p:spPr bwMode="auto">
          <a:xfrm>
            <a:off x="1510739" y="5073797"/>
            <a:ext cx="604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000" b="1">
                <a:latin typeface="Bubblegum Sans Pro" panose="02000506000000020004" pitchFamily="2" charset="0"/>
              </a:rPr>
              <a:t>A’</a:t>
            </a:r>
          </a:p>
        </p:txBody>
      </p:sp>
      <p:sp>
        <p:nvSpPr>
          <p:cNvPr id="30" name="Text Box 63"/>
          <p:cNvSpPr txBox="1">
            <a:spLocks noChangeArrowheads="1"/>
          </p:cNvSpPr>
          <p:nvPr/>
        </p:nvSpPr>
        <p:spPr bwMode="auto">
          <a:xfrm>
            <a:off x="1525026" y="3313260"/>
            <a:ext cx="604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000" b="1">
                <a:latin typeface="Bubblegum Sans Pro" panose="02000506000000020004" pitchFamily="2" charset="0"/>
              </a:rPr>
              <a:t>B’</a:t>
            </a:r>
          </a:p>
        </p:txBody>
      </p:sp>
      <p:sp>
        <p:nvSpPr>
          <p:cNvPr id="31" name="Line 64"/>
          <p:cNvSpPr>
            <a:spLocks noChangeShapeType="1"/>
          </p:cNvSpPr>
          <p:nvPr/>
        </p:nvSpPr>
        <p:spPr bwMode="auto">
          <a:xfrm flipH="1" flipV="1">
            <a:off x="1105926" y="3435497"/>
            <a:ext cx="2901950" cy="1079500"/>
          </a:xfrm>
          <a:prstGeom prst="line">
            <a:avLst/>
          </a:prstGeom>
          <a:noFill/>
          <a:ln w="19050">
            <a:solidFill>
              <a:srgbClr val="00FF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Bubblegum Sans Pro" panose="02000506000000020004" pitchFamily="2" charset="0"/>
            </a:endParaRPr>
          </a:p>
        </p:txBody>
      </p:sp>
      <p:sp>
        <p:nvSpPr>
          <p:cNvPr id="32" name="Rectangle 71"/>
          <p:cNvSpPr>
            <a:spLocks noChangeArrowheads="1"/>
          </p:cNvSpPr>
          <p:nvPr/>
        </p:nvSpPr>
        <p:spPr bwMode="auto">
          <a:xfrm>
            <a:off x="1556962" y="6065791"/>
            <a:ext cx="6216277" cy="562630"/>
          </a:xfrm>
          <a:prstGeom prst="roundRect">
            <a:avLst>
              <a:gd name="adj" fmla="val 50000"/>
            </a:avLst>
          </a:prstGeom>
          <a:solidFill>
            <a:srgbClr val="FF5050">
              <a:alpha val="45097"/>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sz="2000" b="1" dirty="0" smtClean="0"/>
              <a:t>Ảnh của vật qua kính lúp</a:t>
            </a:r>
            <a:r>
              <a:rPr lang="en-US" sz="2000" b="1" dirty="0" smtClean="0"/>
              <a:t>: </a:t>
            </a:r>
            <a:r>
              <a:rPr lang="vi-VN" sz="2000" b="1" dirty="0" smtClean="0"/>
              <a:t>ảnh ảo, lớn hơn vật</a:t>
            </a:r>
            <a:endParaRPr lang="vi-VN" sz="2000" b="1" dirty="0"/>
          </a:p>
        </p:txBody>
      </p:sp>
    </p:spTree>
    <p:extLst>
      <p:ext uri="{BB962C8B-B14F-4D97-AF65-F5344CB8AC3E}">
        <p14:creationId xmlns:p14="http://schemas.microsoft.com/office/powerpoint/2010/main" val="374067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par>
                          <p:cTn id="8" fill="hold">
                            <p:stCondLst>
                              <p:cond delay="2000"/>
                            </p:stCondLst>
                            <p:childTnLst>
                              <p:par>
                                <p:cTn id="9" presetID="23" presetClass="entr" presetSubtype="1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3" presetClass="entr" presetSubtype="16"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2000"/>
                                        <p:tgtEl>
                                          <p:spTgt spid="14"/>
                                        </p:tgtEl>
                                      </p:cBhvr>
                                    </p:animEffect>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right)">
                                      <p:cBhvr>
                                        <p:cTn id="37" dur="2000"/>
                                        <p:tgtEl>
                                          <p:spTgt spid="15"/>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right)">
                                      <p:cBhvr>
                                        <p:cTn id="40" dur="20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
                            </p:stCondLst>
                            <p:childTnLst>
                              <p:par>
                                <p:cTn id="47" presetID="2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childTnLst>
                                </p:cTn>
                              </p:par>
                              <p:par>
                                <p:cTn id="51" presetID="23" presetClass="entr" presetSubtype="16"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22" grpId="0" animBg="1"/>
      <p:bldP spid="23" grpId="0" animBg="1"/>
      <p:bldP spid="29" grpId="0"/>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6000">
              <a:schemeClr val="tx1"/>
            </a:gs>
            <a:gs pos="16000">
              <a:srgbClr val="002060"/>
            </a:gs>
          </a:gsLst>
          <a:lin ang="108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4222376" y="322730"/>
            <a:ext cx="4921624" cy="105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prstClr val="white"/>
                </a:solidFill>
                <a:latin typeface="Aachen" panose="02020500000000000000" pitchFamily="18" charset="0"/>
                <a:ea typeface="Aachen" panose="02020500000000000000" pitchFamily="18" charset="0"/>
                <a:cs typeface="Aachen" panose="02020500000000000000" pitchFamily="18" charset="0"/>
              </a:rPr>
              <a:t>	PHẦN 3: VẬN DỤNG</a:t>
            </a:r>
            <a:endParaRPr lang="en-US" sz="3600" dirty="0">
              <a:solidFill>
                <a:prstClr val="white"/>
              </a:solidFill>
              <a:latin typeface="Aachen" panose="02020500000000000000" pitchFamily="18" charset="0"/>
              <a:ea typeface="Aachen" panose="02020500000000000000" pitchFamily="18" charset="0"/>
              <a:cs typeface="Aachen" panose="02020500000000000000" pitchFamily="18" charset="0"/>
            </a:endParaRPr>
          </a:p>
        </p:txBody>
      </p:sp>
      <p:pic>
        <p:nvPicPr>
          <p:cNvPr id="5" name="Picture 2" descr="Kính lúp cầm tay 145mm Kính lúp có đèn - Kính lúp đọc sách, đọc báo - Bộ  dụng cụ đa năng Thương hiệu OEM | SieuThiChoLon.com"/>
          <p:cNvPicPr>
            <a:picLocks noChangeAspect="1" noChangeArrowheads="1"/>
          </p:cNvPicPr>
          <p:nvPr/>
        </p:nvPicPr>
        <p:blipFill rotWithShape="1">
          <a:blip r:embed="rId2">
            <a:extLst>
              <a:ext uri="{28A0092B-C50C-407E-A947-70E740481C1C}">
                <a14:useLocalDpi xmlns:a14="http://schemas.microsoft.com/office/drawing/2010/main" val="0"/>
              </a:ext>
            </a:extLst>
          </a:blip>
          <a:srcRect l="3344" t="19890" r="4296" b="15357"/>
          <a:stretch/>
        </p:blipFill>
        <p:spPr bwMode="auto">
          <a:xfrm>
            <a:off x="5010229" y="3149441"/>
            <a:ext cx="4224460" cy="2961715"/>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
        <p:nvSpPr>
          <p:cNvPr id="6" name="Rectangle 71"/>
          <p:cNvSpPr>
            <a:spLocks noChangeArrowheads="1"/>
          </p:cNvSpPr>
          <p:nvPr/>
        </p:nvSpPr>
        <p:spPr bwMode="auto">
          <a:xfrm>
            <a:off x="259976" y="1574196"/>
            <a:ext cx="7279342" cy="107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0000"/>
              </a:lnSpc>
            </a:pPr>
            <a:r>
              <a:rPr lang="vi-VN" sz="2800" dirty="0" smtClean="0">
                <a:solidFill>
                  <a:srgbClr val="FFFF00"/>
                </a:solidFill>
                <a:latin typeface="SwitzerlandCondensed" panose="020B0500000000000000" pitchFamily="34" charset="0"/>
                <a:ea typeface="SwitzerlandCondensed" panose="020B0500000000000000" pitchFamily="34" charset="0"/>
                <a:cs typeface="SwitzerlandCondensed" panose="020B0500000000000000" pitchFamily="34" charset="0"/>
              </a:rPr>
              <a:t>C5. Em hãy kể một số trường hợp trong thực tế đời sống  và sản xuất phải sử dụng đến kính lúp?</a:t>
            </a:r>
            <a:endParaRPr lang="vi-VN" sz="2800" dirty="0">
              <a:solidFill>
                <a:srgbClr val="FFFF00"/>
              </a:solidFill>
              <a:latin typeface="SwitzerlandCondensed" panose="020B0500000000000000" pitchFamily="34" charset="0"/>
              <a:ea typeface="SwitzerlandCondensed" panose="020B0500000000000000" pitchFamily="34" charset="0"/>
              <a:cs typeface="SwitzerlandCondensed" panose="020B0500000000000000" pitchFamily="34" charset="0"/>
            </a:endParaRPr>
          </a:p>
        </p:txBody>
      </p:sp>
      <p:sp>
        <p:nvSpPr>
          <p:cNvPr id="7" name="Rectangle 52"/>
          <p:cNvSpPr>
            <a:spLocks noChangeArrowheads="1"/>
          </p:cNvSpPr>
          <p:nvPr/>
        </p:nvSpPr>
        <p:spPr bwMode="auto">
          <a:xfrm>
            <a:off x="75453" y="0"/>
            <a:ext cx="856877"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vi-VN" sz="6600" b="1" dirty="0" smtClean="0">
                <a:ea typeface="SwitzerlandCondensed" panose="020B0500000000000000" pitchFamily="34" charset="0"/>
                <a:cs typeface="Arial" panose="020B0604020202020204" pitchFamily="34" charset="0"/>
              </a:rPr>
              <a:t>?</a:t>
            </a:r>
            <a:endParaRPr lang="vi-VN" sz="6600" b="1" dirty="0">
              <a:ea typeface="SwitzerlandCondensed" panose="020B0500000000000000" pitchFamily="34" charset="0"/>
              <a:cs typeface="Arial" panose="020B0604020202020204" pitchFamily="34" charset="0"/>
            </a:endParaRPr>
          </a:p>
        </p:txBody>
      </p:sp>
      <p:sp>
        <p:nvSpPr>
          <p:cNvPr id="9" name="Rectangle 71"/>
          <p:cNvSpPr>
            <a:spLocks noChangeArrowheads="1"/>
          </p:cNvSpPr>
          <p:nvPr/>
        </p:nvSpPr>
        <p:spPr bwMode="auto">
          <a:xfrm>
            <a:off x="1756793" y="3149441"/>
            <a:ext cx="3303263"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sz="2800" dirty="0" smtClean="0">
                <a:latin typeface="SwitzerlandCondensed" panose="020B0500000000000000" pitchFamily="34" charset="0"/>
                <a:ea typeface="SwitzerlandCondensed" panose="020B0500000000000000" pitchFamily="34" charset="0"/>
                <a:cs typeface="SwitzerlandCondensed" panose="020B0500000000000000" pitchFamily="34" charset="0"/>
              </a:rPr>
              <a:t>Quan sát những chi tiết nhỏ của một số con vật hay thực vật (Các bộ phận của côn trùng, các vân trên lá cây, các chi tiết của mặt cắt của rễ cây…)</a:t>
            </a:r>
            <a:endParaRPr lang="vi-VN" sz="2800" dirty="0">
              <a:latin typeface="SwitzerlandCondensed" panose="020B0500000000000000" pitchFamily="34" charset="0"/>
              <a:ea typeface="SwitzerlandCondensed" panose="020B0500000000000000" pitchFamily="34" charset="0"/>
              <a:cs typeface="SwitzerlandCondensed" panose="020B0500000000000000" pitchFamily="34" charset="0"/>
            </a:endParaRPr>
          </a:p>
        </p:txBody>
      </p:sp>
      <p:pic>
        <p:nvPicPr>
          <p:cNvPr id="12" name="Picture 2" descr="Mũi Tên Bohemian Nền Cổ điển, Mũi Tên Bohemian, Phong Cách Boho, Giấy Kết  Cấu Hình nền Vector để tải xuống miễn phí"/>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3889" r="95278"/>
                    </a14:imgEffect>
                  </a14:imgLayer>
                </a14:imgProps>
              </a:ext>
              <a:ext uri="{28A0092B-C50C-407E-A947-70E740481C1C}">
                <a14:useLocalDpi xmlns:a14="http://schemas.microsoft.com/office/drawing/2010/main" val="0"/>
              </a:ext>
            </a:extLst>
          </a:blip>
          <a:srcRect t="19833" b="25452"/>
          <a:stretch/>
        </p:blipFill>
        <p:spPr bwMode="auto">
          <a:xfrm flipH="1">
            <a:off x="-44823" y="3916780"/>
            <a:ext cx="1851442" cy="101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84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1"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7"/>
                                        </p:tgtEl>
                                        <p:attrNameLst>
                                          <p:attrName>ppt_x</p:attrName>
                                          <p:attrName>ppt_y</p:attrName>
                                        </p:attrNameLst>
                                      </p:cBhvr>
                                    </p:animMotion>
                                    <p:animRot by="1500000">
                                      <p:cBhvr>
                                        <p:cTn id="12" dur="125" fill="hold">
                                          <p:stCondLst>
                                            <p:cond delay="0"/>
                                          </p:stCondLst>
                                        </p:cTn>
                                        <p:tgtEl>
                                          <p:spTgt spid="7"/>
                                        </p:tgtEl>
                                        <p:attrNameLst>
                                          <p:attrName>r</p:attrName>
                                        </p:attrNameLst>
                                      </p:cBhvr>
                                    </p:animRot>
                                    <p:animRot by="-1500000">
                                      <p:cBhvr>
                                        <p:cTn id="13" dur="125" fill="hold">
                                          <p:stCondLst>
                                            <p:cond delay="125"/>
                                          </p:stCondLst>
                                        </p:cTn>
                                        <p:tgtEl>
                                          <p:spTgt spid="7"/>
                                        </p:tgtEl>
                                        <p:attrNameLst>
                                          <p:attrName>r</p:attrName>
                                        </p:attrNameLst>
                                      </p:cBhvr>
                                    </p:animRot>
                                    <p:animRot by="-1500000">
                                      <p:cBhvr>
                                        <p:cTn id="14" dur="125" fill="hold">
                                          <p:stCondLst>
                                            <p:cond delay="250"/>
                                          </p:stCondLst>
                                        </p:cTn>
                                        <p:tgtEl>
                                          <p:spTgt spid="7"/>
                                        </p:tgtEl>
                                        <p:attrNameLst>
                                          <p:attrName>r</p:attrName>
                                        </p:attrNameLst>
                                      </p:cBhvr>
                                    </p:animRot>
                                    <p:animRot by="1500000">
                                      <p:cBhvr>
                                        <p:cTn id="15" dur="125" fill="hold">
                                          <p:stCondLst>
                                            <p:cond delay="375"/>
                                          </p:stCondLst>
                                        </p:cTn>
                                        <p:tgtEl>
                                          <p:spTgt spid="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6000">
              <a:schemeClr val="tx1"/>
            </a:gs>
            <a:gs pos="16000">
              <a:srgbClr val="002060"/>
            </a:gs>
          </a:gsLst>
          <a:lin ang="108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4222376" y="322730"/>
            <a:ext cx="4921624" cy="105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prstClr val="white"/>
                </a:solidFill>
                <a:latin typeface="Aachen" panose="02020500000000000000" pitchFamily="18" charset="0"/>
                <a:ea typeface="Aachen" panose="02020500000000000000" pitchFamily="18" charset="0"/>
                <a:cs typeface="Aachen" panose="02020500000000000000" pitchFamily="18" charset="0"/>
              </a:rPr>
              <a:t>	PHẦN 3: VẬN DỤNG</a:t>
            </a:r>
            <a:endParaRPr lang="en-US" sz="3600" dirty="0">
              <a:solidFill>
                <a:prstClr val="white"/>
              </a:solidFill>
              <a:latin typeface="Aachen" panose="02020500000000000000" pitchFamily="18" charset="0"/>
              <a:ea typeface="Aachen" panose="02020500000000000000" pitchFamily="18" charset="0"/>
              <a:cs typeface="Aachen" panose="02020500000000000000" pitchFamily="18" charset="0"/>
            </a:endParaRPr>
          </a:p>
        </p:txBody>
      </p:sp>
      <p:sp>
        <p:nvSpPr>
          <p:cNvPr id="6" name="Rectangle 71"/>
          <p:cNvSpPr>
            <a:spLocks noChangeArrowheads="1"/>
          </p:cNvSpPr>
          <p:nvPr/>
        </p:nvSpPr>
        <p:spPr bwMode="auto">
          <a:xfrm>
            <a:off x="259976" y="1574196"/>
            <a:ext cx="7279342" cy="107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0000"/>
              </a:lnSpc>
            </a:pPr>
            <a:r>
              <a:rPr lang="vi-VN" sz="2800" dirty="0" smtClean="0">
                <a:solidFill>
                  <a:srgbClr val="FFFF00"/>
                </a:solidFill>
                <a:latin typeface="SwitzerlandCondensed" panose="020B0500000000000000" pitchFamily="34" charset="0"/>
                <a:ea typeface="SwitzerlandCondensed" panose="020B0500000000000000" pitchFamily="34" charset="0"/>
                <a:cs typeface="SwitzerlandCondensed" panose="020B0500000000000000" pitchFamily="34" charset="0"/>
              </a:rPr>
              <a:t>C5. Em hãy kể một số trường hợp trong thực tế đời sống  và sản xuất phải sử dụng đến kính lúp?</a:t>
            </a:r>
            <a:endParaRPr lang="vi-VN" sz="2800" dirty="0">
              <a:solidFill>
                <a:srgbClr val="FFFF00"/>
              </a:solidFill>
              <a:latin typeface="SwitzerlandCondensed" panose="020B0500000000000000" pitchFamily="34" charset="0"/>
              <a:ea typeface="SwitzerlandCondensed" panose="020B0500000000000000" pitchFamily="34" charset="0"/>
              <a:cs typeface="SwitzerlandCondensed" panose="020B0500000000000000" pitchFamily="34" charset="0"/>
            </a:endParaRPr>
          </a:p>
        </p:txBody>
      </p:sp>
      <p:sp>
        <p:nvSpPr>
          <p:cNvPr id="7" name="Rectangle 52"/>
          <p:cNvSpPr>
            <a:spLocks noChangeArrowheads="1"/>
          </p:cNvSpPr>
          <p:nvPr/>
        </p:nvSpPr>
        <p:spPr bwMode="auto">
          <a:xfrm>
            <a:off x="75453" y="0"/>
            <a:ext cx="856877"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vi-VN" sz="6600" b="1" dirty="0" smtClean="0">
                <a:ea typeface="SwitzerlandCondensed" panose="020B0500000000000000" pitchFamily="34" charset="0"/>
                <a:cs typeface="Arial" panose="020B0604020202020204" pitchFamily="34" charset="0"/>
              </a:rPr>
              <a:t>?</a:t>
            </a:r>
            <a:endParaRPr lang="vi-VN" sz="6600" b="1" dirty="0">
              <a:ea typeface="SwitzerlandCondensed" panose="020B0500000000000000" pitchFamily="34" charset="0"/>
              <a:cs typeface="Arial" panose="020B0604020202020204" pitchFamily="34" charset="0"/>
            </a:endParaRPr>
          </a:p>
        </p:txBody>
      </p:sp>
      <p:sp>
        <p:nvSpPr>
          <p:cNvPr id="4" name="Down Arrow 3"/>
          <p:cNvSpPr/>
          <p:nvPr/>
        </p:nvSpPr>
        <p:spPr>
          <a:xfrm>
            <a:off x="2070845" y="3178360"/>
            <a:ext cx="367553" cy="945405"/>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890" name="Picture 2" descr="Cách sử dụng kính lúp với từng công việc khác nhau - sangtao88.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224" y="2985246"/>
            <a:ext cx="4326446" cy="3316942"/>
          </a:xfrm>
          <a:prstGeom prst="roundRect">
            <a:avLst>
              <a:gd name="adj" fmla="val 8829"/>
            </a:avLst>
          </a:prstGeom>
          <a:noFill/>
          <a:extLst>
            <a:ext uri="{909E8E84-426E-40DD-AFC4-6F175D3DCCD1}">
              <a14:hiddenFill xmlns:a14="http://schemas.microsoft.com/office/drawing/2010/main">
                <a:solidFill>
                  <a:srgbClr val="FFFFFF"/>
                </a:solidFill>
              </a14:hiddenFill>
            </a:ext>
          </a:extLst>
        </p:spPr>
      </p:pic>
      <p:sp>
        <p:nvSpPr>
          <p:cNvPr id="10" name="Rectangle 71"/>
          <p:cNvSpPr>
            <a:spLocks noChangeArrowheads="1"/>
          </p:cNvSpPr>
          <p:nvPr/>
        </p:nvSpPr>
        <p:spPr bwMode="auto">
          <a:xfrm>
            <a:off x="374556" y="4382107"/>
            <a:ext cx="37601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sz="2800" dirty="0" smtClean="0">
                <a:latin typeface="SwitzerlandCondensed" panose="020B0500000000000000" pitchFamily="34" charset="0"/>
                <a:ea typeface="SwitzerlandCondensed" panose="020B0500000000000000" pitchFamily="34" charset="0"/>
                <a:cs typeface="SwitzerlandCondensed" panose="020B0500000000000000" pitchFamily="34" charset="0"/>
              </a:rPr>
              <a:t>Đọc những chữ viết nhỏ.</a:t>
            </a:r>
            <a:endParaRPr lang="vi-VN" sz="2800" dirty="0">
              <a:latin typeface="SwitzerlandCondensed" panose="020B0500000000000000" pitchFamily="34" charset="0"/>
              <a:ea typeface="SwitzerlandCondensed" panose="020B0500000000000000" pitchFamily="34" charset="0"/>
              <a:cs typeface="SwitzerlandCondensed" panose="020B0500000000000000" pitchFamily="34" charset="0"/>
            </a:endParaRPr>
          </a:p>
        </p:txBody>
      </p:sp>
    </p:spTree>
    <p:extLst>
      <p:ext uri="{BB962C8B-B14F-4D97-AF65-F5344CB8AC3E}">
        <p14:creationId xmlns:p14="http://schemas.microsoft.com/office/powerpoint/2010/main" val="409327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1"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7"/>
                                        </p:tgtEl>
                                        <p:attrNameLst>
                                          <p:attrName>ppt_x</p:attrName>
                                          <p:attrName>ppt_y</p:attrName>
                                        </p:attrNameLst>
                                      </p:cBhvr>
                                    </p:animMotion>
                                    <p:animRot by="1500000">
                                      <p:cBhvr>
                                        <p:cTn id="12" dur="125" fill="hold">
                                          <p:stCondLst>
                                            <p:cond delay="0"/>
                                          </p:stCondLst>
                                        </p:cTn>
                                        <p:tgtEl>
                                          <p:spTgt spid="7"/>
                                        </p:tgtEl>
                                        <p:attrNameLst>
                                          <p:attrName>r</p:attrName>
                                        </p:attrNameLst>
                                      </p:cBhvr>
                                    </p:animRot>
                                    <p:animRot by="-1500000">
                                      <p:cBhvr>
                                        <p:cTn id="13" dur="125" fill="hold">
                                          <p:stCondLst>
                                            <p:cond delay="125"/>
                                          </p:stCondLst>
                                        </p:cTn>
                                        <p:tgtEl>
                                          <p:spTgt spid="7"/>
                                        </p:tgtEl>
                                        <p:attrNameLst>
                                          <p:attrName>r</p:attrName>
                                        </p:attrNameLst>
                                      </p:cBhvr>
                                    </p:animRot>
                                    <p:animRot by="-1500000">
                                      <p:cBhvr>
                                        <p:cTn id="14" dur="125" fill="hold">
                                          <p:stCondLst>
                                            <p:cond delay="250"/>
                                          </p:stCondLst>
                                        </p:cTn>
                                        <p:tgtEl>
                                          <p:spTgt spid="7"/>
                                        </p:tgtEl>
                                        <p:attrNameLst>
                                          <p:attrName>r</p:attrName>
                                        </p:attrNameLst>
                                      </p:cBhvr>
                                    </p:animRot>
                                    <p:animRot by="1500000">
                                      <p:cBhvr>
                                        <p:cTn id="15" dur="125" fill="hold">
                                          <p:stCondLst>
                                            <p:cond delay="375"/>
                                          </p:stCondLst>
                                        </p:cTn>
                                        <p:tgtEl>
                                          <p:spTgt spid="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10"/>
                                        </p:tgtEl>
                                        <p:attrNameLst>
                                          <p:attrName>style.visibility</p:attrName>
                                        </p:attrNameLst>
                                      </p:cBhvr>
                                      <p:to>
                                        <p:strVal val="visible"/>
                                      </p:to>
                                    </p:set>
                                    <p:anim calcmode="discrete" valueType="clr">
                                      <p:cBhvr override="childStyle">
                                        <p:cTn id="2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
                                        </p:tgtEl>
                                        <p:attrNameLst>
                                          <p:attrName>fillcolor</p:attrName>
                                        </p:attrNameLst>
                                      </p:cBhvr>
                                      <p:tavLst>
                                        <p:tav tm="0">
                                          <p:val>
                                            <p:clrVal>
                                              <a:schemeClr val="accent2"/>
                                            </p:clrVal>
                                          </p:val>
                                        </p:tav>
                                        <p:tav tm="50000">
                                          <p:val>
                                            <p:clrVal>
                                              <a:schemeClr val="hlink"/>
                                            </p:clrVal>
                                          </p:val>
                                        </p:tav>
                                      </p:tavLst>
                                    </p:anim>
                                    <p:set>
                                      <p:cBhvr>
                                        <p:cTn id="26"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6000">
              <a:schemeClr val="tx1"/>
            </a:gs>
            <a:gs pos="16000">
              <a:srgbClr val="002060"/>
            </a:gs>
          </a:gsLst>
          <a:lin ang="108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4222376" y="322730"/>
            <a:ext cx="4921624" cy="105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prstClr val="white"/>
                </a:solidFill>
                <a:latin typeface="Aachen" panose="02020500000000000000" pitchFamily="18" charset="0"/>
                <a:ea typeface="Aachen" panose="02020500000000000000" pitchFamily="18" charset="0"/>
                <a:cs typeface="Aachen" panose="02020500000000000000" pitchFamily="18" charset="0"/>
              </a:rPr>
              <a:t>	PHẦN 3: VẬN DỤNG</a:t>
            </a:r>
            <a:endParaRPr lang="en-US" sz="3600" dirty="0">
              <a:solidFill>
                <a:prstClr val="white"/>
              </a:solidFill>
              <a:latin typeface="Aachen" panose="02020500000000000000" pitchFamily="18" charset="0"/>
              <a:ea typeface="Aachen" panose="02020500000000000000" pitchFamily="18" charset="0"/>
              <a:cs typeface="Aachen" panose="02020500000000000000" pitchFamily="18" charset="0"/>
            </a:endParaRPr>
          </a:p>
        </p:txBody>
      </p:sp>
      <p:sp>
        <p:nvSpPr>
          <p:cNvPr id="6" name="Rectangle 71"/>
          <p:cNvSpPr>
            <a:spLocks noChangeArrowheads="1"/>
          </p:cNvSpPr>
          <p:nvPr/>
        </p:nvSpPr>
        <p:spPr bwMode="auto">
          <a:xfrm>
            <a:off x="259976" y="1574196"/>
            <a:ext cx="7279342" cy="107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0000"/>
              </a:lnSpc>
            </a:pPr>
            <a:r>
              <a:rPr lang="vi-VN" sz="2800" dirty="0" smtClean="0">
                <a:solidFill>
                  <a:srgbClr val="FFFF00"/>
                </a:solidFill>
                <a:latin typeface="SwitzerlandCondensed" panose="020B0500000000000000" pitchFamily="34" charset="0"/>
                <a:ea typeface="SwitzerlandCondensed" panose="020B0500000000000000" pitchFamily="34" charset="0"/>
                <a:cs typeface="SwitzerlandCondensed" panose="020B0500000000000000" pitchFamily="34" charset="0"/>
              </a:rPr>
              <a:t>C5. Em hãy kể một số trường hợp trong thực tế đời sống  và sản xuất phải sử dụng đến kính lúp?</a:t>
            </a:r>
            <a:endParaRPr lang="vi-VN" sz="2800" dirty="0">
              <a:solidFill>
                <a:srgbClr val="FFFF00"/>
              </a:solidFill>
              <a:latin typeface="SwitzerlandCondensed" panose="020B0500000000000000" pitchFamily="34" charset="0"/>
              <a:ea typeface="SwitzerlandCondensed" panose="020B0500000000000000" pitchFamily="34" charset="0"/>
              <a:cs typeface="SwitzerlandCondensed" panose="020B0500000000000000" pitchFamily="34" charset="0"/>
            </a:endParaRPr>
          </a:p>
        </p:txBody>
      </p:sp>
      <p:sp>
        <p:nvSpPr>
          <p:cNvPr id="7" name="Rectangle 52"/>
          <p:cNvSpPr>
            <a:spLocks noChangeArrowheads="1"/>
          </p:cNvSpPr>
          <p:nvPr/>
        </p:nvSpPr>
        <p:spPr bwMode="auto">
          <a:xfrm>
            <a:off x="75453" y="0"/>
            <a:ext cx="856877"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vi-VN" sz="6600" b="1" dirty="0" smtClean="0">
                <a:ea typeface="SwitzerlandCondensed" panose="020B0500000000000000" pitchFamily="34" charset="0"/>
                <a:cs typeface="Arial" panose="020B0604020202020204" pitchFamily="34" charset="0"/>
              </a:rPr>
              <a:t>?</a:t>
            </a:r>
            <a:endParaRPr lang="vi-VN" sz="6600" b="1" dirty="0">
              <a:ea typeface="SwitzerlandCondensed" panose="020B0500000000000000" pitchFamily="34" charset="0"/>
              <a:cs typeface="Arial" panose="020B0604020202020204" pitchFamily="34" charset="0"/>
            </a:endParaRPr>
          </a:p>
        </p:txBody>
      </p:sp>
      <p:sp>
        <p:nvSpPr>
          <p:cNvPr id="4" name="Down Arrow 3"/>
          <p:cNvSpPr/>
          <p:nvPr/>
        </p:nvSpPr>
        <p:spPr>
          <a:xfrm>
            <a:off x="2508249" y="3139330"/>
            <a:ext cx="367553" cy="945405"/>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50" descr="5-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721" t="10663" r="43213" b="1085"/>
          <a:stretch>
            <a:fillRect/>
          </a:stretch>
        </p:blipFill>
        <p:spPr bwMode="auto">
          <a:xfrm>
            <a:off x="5585012" y="3015338"/>
            <a:ext cx="2963956" cy="376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1"/>
          <p:cNvSpPr>
            <a:spLocks noChangeArrowheads="1"/>
          </p:cNvSpPr>
          <p:nvPr/>
        </p:nvSpPr>
        <p:spPr bwMode="auto">
          <a:xfrm>
            <a:off x="259976" y="4283355"/>
            <a:ext cx="4864100" cy="158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vi-VN" sz="2800" dirty="0" smtClean="0">
                <a:latin typeface="SwitzerlandCondensed" panose="020B0500000000000000" pitchFamily="34" charset="0"/>
                <a:ea typeface="SwitzerlandCondensed" panose="020B0500000000000000" pitchFamily="34" charset="0"/>
                <a:cs typeface="SwitzerlandCondensed" panose="020B0500000000000000" pitchFamily="34" charset="0"/>
              </a:rPr>
              <a:t>Quan sát những chi tiết nhỏ của một đồ vật (Các chi tiết trong: đồng hồ, mạch điện tử, bức tranh…)</a:t>
            </a:r>
            <a:endParaRPr lang="vi-VN" sz="2800" dirty="0">
              <a:latin typeface="SwitzerlandCondensed" panose="020B0500000000000000" pitchFamily="34" charset="0"/>
              <a:ea typeface="SwitzerlandCondensed" panose="020B0500000000000000" pitchFamily="34" charset="0"/>
              <a:cs typeface="SwitzerlandCondensed" panose="020B0500000000000000" pitchFamily="34" charset="0"/>
            </a:endParaRPr>
          </a:p>
        </p:txBody>
      </p:sp>
    </p:spTree>
    <p:extLst>
      <p:ext uri="{BB962C8B-B14F-4D97-AF65-F5344CB8AC3E}">
        <p14:creationId xmlns:p14="http://schemas.microsoft.com/office/powerpoint/2010/main" val="257347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1"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7"/>
                                        </p:tgtEl>
                                        <p:attrNameLst>
                                          <p:attrName>ppt_x</p:attrName>
                                          <p:attrName>ppt_y</p:attrName>
                                        </p:attrNameLst>
                                      </p:cBhvr>
                                    </p:animMotion>
                                    <p:animRot by="1500000">
                                      <p:cBhvr>
                                        <p:cTn id="12" dur="125" fill="hold">
                                          <p:stCondLst>
                                            <p:cond delay="0"/>
                                          </p:stCondLst>
                                        </p:cTn>
                                        <p:tgtEl>
                                          <p:spTgt spid="7"/>
                                        </p:tgtEl>
                                        <p:attrNameLst>
                                          <p:attrName>r</p:attrName>
                                        </p:attrNameLst>
                                      </p:cBhvr>
                                    </p:animRot>
                                    <p:animRot by="-1500000">
                                      <p:cBhvr>
                                        <p:cTn id="13" dur="125" fill="hold">
                                          <p:stCondLst>
                                            <p:cond delay="125"/>
                                          </p:stCondLst>
                                        </p:cTn>
                                        <p:tgtEl>
                                          <p:spTgt spid="7"/>
                                        </p:tgtEl>
                                        <p:attrNameLst>
                                          <p:attrName>r</p:attrName>
                                        </p:attrNameLst>
                                      </p:cBhvr>
                                    </p:animRot>
                                    <p:animRot by="-1500000">
                                      <p:cBhvr>
                                        <p:cTn id="14" dur="125" fill="hold">
                                          <p:stCondLst>
                                            <p:cond delay="250"/>
                                          </p:stCondLst>
                                        </p:cTn>
                                        <p:tgtEl>
                                          <p:spTgt spid="7"/>
                                        </p:tgtEl>
                                        <p:attrNameLst>
                                          <p:attrName>r</p:attrName>
                                        </p:attrNameLst>
                                      </p:cBhvr>
                                    </p:animRot>
                                    <p:animRot by="1500000">
                                      <p:cBhvr>
                                        <p:cTn id="15" dur="125" fill="hold">
                                          <p:stCondLst>
                                            <p:cond delay="375"/>
                                          </p:stCondLst>
                                        </p:cTn>
                                        <p:tgtEl>
                                          <p:spTgt spid="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9"/>
                                        </p:tgtEl>
                                        <p:attrNameLst>
                                          <p:attrName>style.visibility</p:attrName>
                                        </p:attrNameLst>
                                      </p:cBhvr>
                                      <p:to>
                                        <p:strVal val="visible"/>
                                      </p:to>
                                    </p:set>
                                    <p:anim calcmode="discrete" valueType="clr">
                                      <p:cBhvr override="childStyle">
                                        <p:cTn id="2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9"/>
                                        </p:tgtEl>
                                        <p:attrNameLst>
                                          <p:attrName>fillcolor</p:attrName>
                                        </p:attrNameLst>
                                      </p:cBhvr>
                                      <p:tavLst>
                                        <p:tav tm="0">
                                          <p:val>
                                            <p:clrVal>
                                              <a:schemeClr val="accent2"/>
                                            </p:clrVal>
                                          </p:val>
                                        </p:tav>
                                        <p:tav tm="50000">
                                          <p:val>
                                            <p:clrVal>
                                              <a:schemeClr val="hlink"/>
                                            </p:clrVal>
                                          </p:val>
                                        </p:tav>
                                      </p:tavLst>
                                    </p:anim>
                                    <p:set>
                                      <p:cBhvr>
                                        <p:cTn id="26"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6000">
              <a:schemeClr val="tx1"/>
            </a:gs>
            <a:gs pos="16000">
              <a:schemeClr val="accent6">
                <a:lumMod val="50000"/>
              </a:schemeClr>
            </a:gs>
          </a:gsLst>
          <a:lin ang="108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4222376" y="322730"/>
            <a:ext cx="4921624" cy="105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prstClr val="white"/>
                </a:solidFill>
                <a:latin typeface="Aachen" panose="02020500000000000000" pitchFamily="18" charset="0"/>
                <a:ea typeface="Aachen" panose="02020500000000000000" pitchFamily="18" charset="0"/>
                <a:cs typeface="Aachen" panose="02020500000000000000" pitchFamily="18" charset="0"/>
              </a:rPr>
              <a:t>	PHẦN 3: VẬN DỤNG</a:t>
            </a:r>
            <a:endParaRPr lang="en-US" sz="3600" dirty="0">
              <a:solidFill>
                <a:prstClr val="white"/>
              </a:solidFill>
              <a:latin typeface="Aachen" panose="02020500000000000000" pitchFamily="18" charset="0"/>
              <a:ea typeface="Aachen" panose="02020500000000000000" pitchFamily="18" charset="0"/>
              <a:cs typeface="Aachen" panose="02020500000000000000" pitchFamily="18" charset="0"/>
            </a:endParaRPr>
          </a:p>
        </p:txBody>
      </p:sp>
      <p:sp>
        <p:nvSpPr>
          <p:cNvPr id="7" name="Rectangle 52"/>
          <p:cNvSpPr>
            <a:spLocks noChangeArrowheads="1"/>
          </p:cNvSpPr>
          <p:nvPr/>
        </p:nvSpPr>
        <p:spPr bwMode="auto">
          <a:xfrm>
            <a:off x="75453" y="0"/>
            <a:ext cx="856877"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vi-VN" sz="6600" b="1" dirty="0" smtClean="0">
                <a:ea typeface="SwitzerlandCondensed" panose="020B0500000000000000" pitchFamily="34" charset="0"/>
                <a:cs typeface="Arial" panose="020B0604020202020204" pitchFamily="34" charset="0"/>
              </a:rPr>
              <a:t>?</a:t>
            </a:r>
            <a:endParaRPr lang="vi-VN" sz="6600" b="1" dirty="0">
              <a:ea typeface="SwitzerlandCondensed" panose="020B0500000000000000" pitchFamily="34" charset="0"/>
              <a:cs typeface="Arial" panose="020B0604020202020204" pitchFamily="34" charset="0"/>
            </a:endParaRPr>
          </a:p>
        </p:txBody>
      </p:sp>
      <p:sp>
        <p:nvSpPr>
          <p:cNvPr id="10" name="Rectangle 71"/>
          <p:cNvSpPr>
            <a:spLocks noChangeArrowheads="1"/>
          </p:cNvSpPr>
          <p:nvPr/>
        </p:nvSpPr>
        <p:spPr bwMode="auto">
          <a:xfrm>
            <a:off x="294901" y="1651820"/>
            <a:ext cx="7163734" cy="107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0000"/>
              </a:lnSpc>
            </a:pPr>
            <a:r>
              <a:rPr lang="vi-VN" sz="2800" dirty="0" smtClean="0">
                <a:solidFill>
                  <a:srgbClr val="FFFF00"/>
                </a:solidFill>
                <a:latin typeface="SwitzerlandCondensed" panose="020B0500000000000000" pitchFamily="34" charset="0"/>
                <a:ea typeface="SwitzerlandCondensed" panose="020B0500000000000000" pitchFamily="34" charset="0"/>
                <a:cs typeface="SwitzerlandCondensed" panose="020B0500000000000000" pitchFamily="34" charset="0"/>
              </a:rPr>
              <a:t>C6. Em hãy đo tiêu cự của một kính lúp có độ bội giác đã biết và nghiệm lại hệ thức giữa G và f ?</a:t>
            </a:r>
            <a:endParaRPr lang="vi-VN" sz="2800" dirty="0">
              <a:solidFill>
                <a:srgbClr val="FFFF00"/>
              </a:solidFill>
              <a:latin typeface="SwitzerlandCondensed" panose="020B0500000000000000" pitchFamily="34" charset="0"/>
              <a:ea typeface="SwitzerlandCondensed" panose="020B0500000000000000" pitchFamily="34" charset="0"/>
              <a:cs typeface="SwitzerlandCondensed" panose="020B0500000000000000" pitchFamily="34" charset="0"/>
            </a:endParaRPr>
          </a:p>
        </p:txBody>
      </p:sp>
      <p:sp>
        <p:nvSpPr>
          <p:cNvPr id="11" name="Rectangle 71"/>
          <p:cNvSpPr>
            <a:spLocks noChangeArrowheads="1"/>
          </p:cNvSpPr>
          <p:nvPr/>
        </p:nvSpPr>
        <p:spPr bwMode="auto">
          <a:xfrm>
            <a:off x="610813" y="3972020"/>
            <a:ext cx="688368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eaLnBrk="1" hangingPunct="1">
              <a:lnSpc>
                <a:spcPct val="120000"/>
              </a:lnSpc>
              <a:buFont typeface="Wingdings" panose="05000000000000000000" pitchFamily="2" charset="2"/>
              <a:buChar char="q"/>
            </a:pPr>
            <a:r>
              <a:rPr lang="vi-VN" sz="2800" dirty="0" smtClean="0">
                <a:latin typeface="SwitzerlandCondensed" panose="020B0500000000000000" pitchFamily="34" charset="0"/>
                <a:ea typeface="SwitzerlandCondensed" panose="020B0500000000000000" pitchFamily="34" charset="0"/>
                <a:cs typeface="SwitzerlandCondensed" panose="020B0500000000000000" pitchFamily="34" charset="0"/>
              </a:rPr>
              <a:t>Đo tiêu cự của kính lúp tương tự như đo tiêu cự của thấu kính hội tụ ở bài thực hành tiết 51.</a:t>
            </a:r>
          </a:p>
          <a:p>
            <a:pPr marL="457200" indent="-457200" algn="just" eaLnBrk="1" hangingPunct="1">
              <a:lnSpc>
                <a:spcPct val="120000"/>
              </a:lnSpc>
              <a:buFont typeface="Wingdings" panose="05000000000000000000" pitchFamily="2" charset="2"/>
              <a:buChar char="q"/>
            </a:pPr>
            <a:r>
              <a:rPr lang="vi-VN" sz="2800" dirty="0" smtClean="0">
                <a:latin typeface="SwitzerlandCondensed" panose="020B0500000000000000" pitchFamily="34" charset="0"/>
                <a:ea typeface="SwitzerlandCondensed" panose="020B0500000000000000" pitchFamily="34" charset="0"/>
                <a:cs typeface="SwitzerlandCondensed" panose="020B0500000000000000" pitchFamily="34" charset="0"/>
              </a:rPr>
              <a:t>Kiểm tra bằng công thức  </a:t>
            </a:r>
            <a:endParaRPr lang="vi-VN" sz="2800" dirty="0">
              <a:latin typeface="SwitzerlandCondensed" panose="020B0500000000000000" pitchFamily="34" charset="0"/>
              <a:ea typeface="SwitzerlandCondensed" panose="020B0500000000000000" pitchFamily="34" charset="0"/>
              <a:cs typeface="SwitzerlandCondensed" panose="020B0500000000000000" pitchFamily="34" charset="0"/>
            </a:endParaRPr>
          </a:p>
        </p:txBody>
      </p:sp>
      <p:sp>
        <p:nvSpPr>
          <p:cNvPr id="12" name="Text Box 54"/>
          <p:cNvSpPr txBox="1">
            <a:spLocks noChangeArrowheads="1"/>
          </p:cNvSpPr>
          <p:nvPr/>
        </p:nvSpPr>
        <p:spPr bwMode="auto">
          <a:xfrm>
            <a:off x="294900" y="2961207"/>
            <a:ext cx="1912938" cy="55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0000"/>
              </a:lnSpc>
            </a:pPr>
            <a:r>
              <a:rPr lang="vi-VN" sz="2800" u="sng" dirty="0" smtClean="0">
                <a:latin typeface="SwitzerlandCondensed" panose="020B0500000000000000" pitchFamily="34" charset="0"/>
                <a:ea typeface="SwitzerlandCondensed" panose="020B0500000000000000" pitchFamily="34" charset="0"/>
                <a:cs typeface="SwitzerlandCondensed" panose="020B0500000000000000" pitchFamily="34" charset="0"/>
              </a:rPr>
              <a:t>Hướng dẫn</a:t>
            </a:r>
            <a:endParaRPr lang="vi-VN" sz="2800" u="sng" dirty="0">
              <a:latin typeface="SwitzerlandCondensed" panose="020B0500000000000000" pitchFamily="34" charset="0"/>
              <a:ea typeface="SwitzerlandCondensed" panose="020B0500000000000000" pitchFamily="34" charset="0"/>
              <a:cs typeface="SwitzerlandCondensed" panose="020B0500000000000000" pitchFamily="34" charset="0"/>
            </a:endParaRPr>
          </a:p>
        </p:txBody>
      </p:sp>
      <p:graphicFrame>
        <p:nvGraphicFramePr>
          <p:cNvPr id="13" name="Object 55"/>
          <p:cNvGraphicFramePr>
            <a:graphicFrameLocks noChangeAspect="1"/>
          </p:cNvGraphicFramePr>
          <p:nvPr>
            <p:extLst>
              <p:ext uri="{D42A27DB-BD31-4B8C-83A1-F6EECF244321}">
                <p14:modId xmlns:p14="http://schemas.microsoft.com/office/powerpoint/2010/main" val="1980423419"/>
              </p:ext>
            </p:extLst>
          </p:nvPr>
        </p:nvGraphicFramePr>
        <p:xfrm>
          <a:off x="4596560" y="5267091"/>
          <a:ext cx="984250" cy="696912"/>
        </p:xfrm>
        <a:graphic>
          <a:graphicData uri="http://schemas.openxmlformats.org/presentationml/2006/ole">
            <mc:AlternateContent xmlns:mc="http://schemas.openxmlformats.org/markup-compatibility/2006">
              <mc:Choice xmlns:v="urn:schemas-microsoft-com:vml" Requires="v">
                <p:oleObj spid="_x0000_s38920" name="Equation" r:id="rId3" imgW="609336" imgH="431613" progId="Equation.DSMT4">
                  <p:embed/>
                </p:oleObj>
              </mc:Choice>
              <mc:Fallback>
                <p:oleObj name="Equation" r:id="rId3" imgW="609336" imgH="43161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6560" y="5267091"/>
                        <a:ext cx="984250" cy="696912"/>
                      </a:xfrm>
                      <a:prstGeom prst="rect">
                        <a:avLst/>
                      </a:prstGeom>
                      <a:solidFill>
                        <a:srgbClr val="FFC000"/>
                      </a:solidFill>
                      <a:ln>
                        <a:noFill/>
                      </a:ln>
                      <a:effectLst/>
                    </p:spPr>
                  </p:pic>
                </p:oleObj>
              </mc:Fallback>
            </mc:AlternateContent>
          </a:graphicData>
        </a:graphic>
      </p:graphicFrame>
    </p:spTree>
    <p:extLst>
      <p:ext uri="{BB962C8B-B14F-4D97-AF65-F5344CB8AC3E}">
        <p14:creationId xmlns:p14="http://schemas.microsoft.com/office/powerpoint/2010/main" val="99853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1"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7"/>
                                        </p:tgtEl>
                                        <p:attrNameLst>
                                          <p:attrName>ppt_x</p:attrName>
                                          <p:attrName>ppt_y</p:attrName>
                                        </p:attrNameLst>
                                      </p:cBhvr>
                                    </p:animMotion>
                                    <p:animRot by="1500000">
                                      <p:cBhvr>
                                        <p:cTn id="12" dur="125" fill="hold">
                                          <p:stCondLst>
                                            <p:cond delay="0"/>
                                          </p:stCondLst>
                                        </p:cTn>
                                        <p:tgtEl>
                                          <p:spTgt spid="7"/>
                                        </p:tgtEl>
                                        <p:attrNameLst>
                                          <p:attrName>r</p:attrName>
                                        </p:attrNameLst>
                                      </p:cBhvr>
                                    </p:animRot>
                                    <p:animRot by="-1500000">
                                      <p:cBhvr>
                                        <p:cTn id="13" dur="125" fill="hold">
                                          <p:stCondLst>
                                            <p:cond delay="125"/>
                                          </p:stCondLst>
                                        </p:cTn>
                                        <p:tgtEl>
                                          <p:spTgt spid="7"/>
                                        </p:tgtEl>
                                        <p:attrNameLst>
                                          <p:attrName>r</p:attrName>
                                        </p:attrNameLst>
                                      </p:cBhvr>
                                    </p:animRot>
                                    <p:animRot by="-1500000">
                                      <p:cBhvr>
                                        <p:cTn id="14" dur="125" fill="hold">
                                          <p:stCondLst>
                                            <p:cond delay="250"/>
                                          </p:stCondLst>
                                        </p:cTn>
                                        <p:tgtEl>
                                          <p:spTgt spid="7"/>
                                        </p:tgtEl>
                                        <p:attrNameLst>
                                          <p:attrName>r</p:attrName>
                                        </p:attrNameLst>
                                      </p:cBhvr>
                                    </p:animRot>
                                    <p:animRot by="1500000">
                                      <p:cBhvr>
                                        <p:cTn id="15" dur="125" fill="hold">
                                          <p:stCondLst>
                                            <p:cond delay="375"/>
                                          </p:stCondLst>
                                        </p:cTn>
                                        <p:tgtEl>
                                          <p:spTgt spid="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50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11"/>
                                        </p:tgtEl>
                                        <p:attrNameLst>
                                          <p:attrName>style.visibility</p:attrName>
                                        </p:attrNameLst>
                                      </p:cBhvr>
                                      <p:to>
                                        <p:strVal val="visible"/>
                                      </p:to>
                                    </p:set>
                                    <p:anim calcmode="discrete" valueType="clr">
                                      <p:cBhvr override="childStyle">
                                        <p:cTn id="26"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1"/>
                                        </p:tgtEl>
                                        <p:attrNameLst>
                                          <p:attrName>fillcolor</p:attrName>
                                        </p:attrNameLst>
                                      </p:cBhvr>
                                      <p:tavLst>
                                        <p:tav tm="0">
                                          <p:val>
                                            <p:clrVal>
                                              <a:schemeClr val="accent2"/>
                                            </p:clrVal>
                                          </p:val>
                                        </p:tav>
                                        <p:tav tm="50000">
                                          <p:val>
                                            <p:clrVal>
                                              <a:schemeClr val="hlink"/>
                                            </p:clrVal>
                                          </p:val>
                                        </p:tav>
                                      </p:tavLst>
                                    </p:anim>
                                    <p:set>
                                      <p:cBhvr>
                                        <p:cTn id="28" dur="80"/>
                                        <p:tgtEl>
                                          <p:spTgt spid="11"/>
                                        </p:tgtEl>
                                        <p:attrNameLst>
                                          <p:attrName>fill.type</p:attrName>
                                        </p:attrNameLst>
                                      </p:cBhvr>
                                      <p:to>
                                        <p:strVal val="solid"/>
                                      </p:to>
                                    </p:set>
                                  </p:childTnLst>
                                </p:cTn>
                              </p:par>
                            </p:childTnLst>
                          </p:cTn>
                        </p:par>
                        <p:par>
                          <p:cTn id="29" fill="hold">
                            <p:stCondLst>
                              <p:cond delay="414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9">
            <a:extLst>
              <a:ext uri="{FF2B5EF4-FFF2-40B4-BE49-F238E27FC236}">
                <a16:creationId xmlns="" xmlns:a16="http://schemas.microsoft.com/office/drawing/2014/main" id="{A0A606B6-7174-4193-BDAB-3AE9470474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091" t="69841" r="15094" b="5214"/>
          <a:stretch/>
        </p:blipFill>
        <p:spPr>
          <a:xfrm>
            <a:off x="-396552" y="-143176"/>
            <a:ext cx="9901100" cy="7001176"/>
          </a:xfrm>
          <a:prstGeom prst="rect">
            <a:avLst/>
          </a:prstGeom>
        </p:spPr>
      </p:pic>
      <p:sp>
        <p:nvSpPr>
          <p:cNvPr id="4" name="AutoShape 72"/>
          <p:cNvSpPr>
            <a:spLocks noChangeArrowheads="1"/>
          </p:cNvSpPr>
          <p:nvPr/>
        </p:nvSpPr>
        <p:spPr bwMode="auto">
          <a:xfrm>
            <a:off x="1118160" y="1127886"/>
            <a:ext cx="7084546" cy="1154113"/>
          </a:xfrm>
          <a:prstGeom prst="roundRect">
            <a:avLst>
              <a:gd name="adj" fmla="val 16667"/>
            </a:avLst>
          </a:prstGeom>
          <a:solidFill>
            <a:schemeClr val="accent1">
              <a:lumMod val="75000"/>
            </a:schemeClr>
          </a:soli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30000"/>
              </a:lnSpc>
            </a:pPr>
            <a:endParaRPr lang="en-US" sz="2400"/>
          </a:p>
        </p:txBody>
      </p:sp>
      <p:sp>
        <p:nvSpPr>
          <p:cNvPr id="6" name="Text Box 13"/>
          <p:cNvSpPr txBox="1">
            <a:spLocks noChangeArrowheads="1"/>
          </p:cNvSpPr>
          <p:nvPr/>
        </p:nvSpPr>
        <p:spPr bwMode="auto">
          <a:xfrm>
            <a:off x="254466" y="305895"/>
            <a:ext cx="4595439" cy="65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30000"/>
              </a:lnSpc>
            </a:pPr>
            <a:r>
              <a:rPr lang="vi-VN" sz="3200" b="1" dirty="0" smtClean="0">
                <a:solidFill>
                  <a:srgbClr val="FFFF00"/>
                </a:solidFill>
                <a:latin typeface="Aachen" panose="02020500000000000000" pitchFamily="18" charset="0"/>
                <a:ea typeface="Aachen" panose="02020500000000000000" pitchFamily="18" charset="0"/>
                <a:cs typeface="Aachen" panose="02020500000000000000" pitchFamily="18" charset="0"/>
              </a:rPr>
              <a:t>Câu hỏi kiểm tra 1</a:t>
            </a:r>
            <a:endParaRPr lang="vi-VN" sz="3200" b="1" dirty="0">
              <a:solidFill>
                <a:srgbClr val="FFFF00"/>
              </a:solidFill>
              <a:latin typeface="Aachen" panose="02020500000000000000" pitchFamily="18" charset="0"/>
              <a:ea typeface="Aachen" panose="02020500000000000000" pitchFamily="18" charset="0"/>
              <a:cs typeface="Aachen" panose="02020500000000000000" pitchFamily="18" charset="0"/>
            </a:endParaRPr>
          </a:p>
        </p:txBody>
      </p:sp>
      <p:sp>
        <p:nvSpPr>
          <p:cNvPr id="7" name="Rectangle 71"/>
          <p:cNvSpPr>
            <a:spLocks noChangeArrowheads="1"/>
          </p:cNvSpPr>
          <p:nvPr/>
        </p:nvSpPr>
        <p:spPr bwMode="auto">
          <a:xfrm>
            <a:off x="687294" y="3644667"/>
            <a:ext cx="7614024"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eaLnBrk="1" hangingPunct="1">
              <a:lnSpc>
                <a:spcPct val="130000"/>
              </a:lnSpc>
              <a:buFont typeface="Wingdings" panose="05000000000000000000" pitchFamily="2" charset="2"/>
              <a:buChar char="q"/>
            </a:pPr>
            <a:r>
              <a:rPr lang="en-US" sz="2400" dirty="0" smtClean="0"/>
              <a:t> </a:t>
            </a:r>
            <a:r>
              <a:rPr lang="vi-VN" sz="2400" dirty="0" smtClean="0"/>
              <a:t>Biểu hiện của tật cận thị: Mắt cận nhìn rõ những vật ở gần nhưng không nhìn rõ những vật ở xa.</a:t>
            </a:r>
          </a:p>
          <a:p>
            <a:pPr marL="342900" indent="-342900" algn="just" eaLnBrk="1" hangingPunct="1">
              <a:lnSpc>
                <a:spcPct val="130000"/>
              </a:lnSpc>
              <a:buFont typeface="Wingdings" panose="05000000000000000000" pitchFamily="2" charset="2"/>
              <a:buChar char="q"/>
            </a:pPr>
            <a:r>
              <a:rPr lang="en-US" sz="2400" dirty="0" smtClean="0"/>
              <a:t> </a:t>
            </a:r>
            <a:r>
              <a:rPr lang="vi-VN" sz="2400" dirty="0" smtClean="0"/>
              <a:t>Để khắc phục tật cận thị mắt phải đeo kính cận là thấu kính phân kì để nhìn rõ những vật ở xa.</a:t>
            </a:r>
            <a:endParaRPr lang="vi-VN" sz="2400" dirty="0"/>
          </a:p>
        </p:txBody>
      </p:sp>
      <p:sp>
        <p:nvSpPr>
          <p:cNvPr id="8" name="Text Box 19"/>
          <p:cNvSpPr txBox="1">
            <a:spLocks noChangeArrowheads="1"/>
          </p:cNvSpPr>
          <p:nvPr/>
        </p:nvSpPr>
        <p:spPr bwMode="auto">
          <a:xfrm>
            <a:off x="460468" y="2884086"/>
            <a:ext cx="1315383" cy="572464"/>
          </a:xfrm>
          <a:prstGeom prst="rect">
            <a:avLst/>
          </a:prstGeom>
          <a:solidFill>
            <a:srgbClr val="002060"/>
          </a:solidFill>
          <a:ln>
            <a:noFill/>
          </a:ln>
          <a:effec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30000"/>
              </a:lnSpc>
            </a:pPr>
            <a:r>
              <a:rPr lang="vi-VN" sz="2400" dirty="0" smtClean="0">
                <a:latin typeface="Aachen" panose="02020500000000000000" pitchFamily="18" charset="0"/>
                <a:ea typeface="Aachen" panose="02020500000000000000" pitchFamily="18" charset="0"/>
                <a:cs typeface="Aachen" panose="02020500000000000000" pitchFamily="18" charset="0"/>
              </a:rPr>
              <a:t>Đáp án</a:t>
            </a:r>
            <a:endParaRPr lang="vi-VN" sz="2400" dirty="0">
              <a:latin typeface="Aachen" panose="02020500000000000000" pitchFamily="18" charset="0"/>
              <a:ea typeface="Aachen" panose="02020500000000000000" pitchFamily="18" charset="0"/>
              <a:cs typeface="Aachen" panose="02020500000000000000" pitchFamily="18" charset="0"/>
            </a:endParaRPr>
          </a:p>
        </p:txBody>
      </p:sp>
      <p:sp>
        <p:nvSpPr>
          <p:cNvPr id="9" name="AutoShape 72"/>
          <p:cNvSpPr>
            <a:spLocks noChangeArrowheads="1"/>
          </p:cNvSpPr>
          <p:nvPr/>
        </p:nvSpPr>
        <p:spPr bwMode="auto">
          <a:xfrm>
            <a:off x="1307632" y="1290081"/>
            <a:ext cx="7084546" cy="1154113"/>
          </a:xfrm>
          <a:prstGeom prst="roundRect">
            <a:avLst>
              <a:gd name="adj" fmla="val 16667"/>
            </a:avLst>
          </a:prstGeom>
          <a:solidFill>
            <a:schemeClr val="tx1"/>
          </a:soli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30000"/>
              </a:lnSpc>
            </a:pPr>
            <a:endParaRPr lang="en-US" sz="2400"/>
          </a:p>
        </p:txBody>
      </p:sp>
      <p:sp>
        <p:nvSpPr>
          <p:cNvPr id="10" name="Rectangle 71"/>
          <p:cNvSpPr>
            <a:spLocks noChangeArrowheads="1"/>
          </p:cNvSpPr>
          <p:nvPr/>
        </p:nvSpPr>
        <p:spPr bwMode="auto">
          <a:xfrm>
            <a:off x="1443318" y="1334665"/>
            <a:ext cx="6858000" cy="100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30000"/>
              </a:lnSpc>
            </a:pPr>
            <a:r>
              <a:rPr lang="vi-VN" sz="2400" b="1" dirty="0" smtClean="0">
                <a:solidFill>
                  <a:schemeClr val="bg2"/>
                </a:solidFill>
              </a:rPr>
              <a:t>Hãy nêu  biểu hiện của mắt cận và cách khắc phục mắt cận?</a:t>
            </a:r>
            <a:endParaRPr lang="vi-VN" sz="2400" b="1" dirty="0">
              <a:solidFill>
                <a:schemeClr val="bg2"/>
              </a:solidFill>
            </a:endParaRPr>
          </a:p>
        </p:txBody>
      </p:sp>
    </p:spTree>
    <p:extLst>
      <p:ext uri="{BB962C8B-B14F-4D97-AF65-F5344CB8AC3E}">
        <p14:creationId xmlns:p14="http://schemas.microsoft.com/office/powerpoint/2010/main" val="169951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5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7"/>
                                        </p:tgtEl>
                                        <p:attrNameLst>
                                          <p:attrName>style.visibility</p:attrName>
                                        </p:attrNameLst>
                                      </p:cBhvr>
                                      <p:to>
                                        <p:strVal val="visible"/>
                                      </p:to>
                                    </p:set>
                                    <p:anim calcmode="discrete" valueType="clr">
                                      <p:cBhvr override="childStyle">
                                        <p:cTn id="2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7"/>
                                        </p:tgtEl>
                                        <p:attrNameLst>
                                          <p:attrName>fillcolor</p:attrName>
                                        </p:attrNameLst>
                                      </p:cBhvr>
                                      <p:tavLst>
                                        <p:tav tm="0">
                                          <p:val>
                                            <p:clrVal>
                                              <a:schemeClr val="accent2"/>
                                            </p:clrVal>
                                          </p:val>
                                        </p:tav>
                                        <p:tav tm="50000">
                                          <p:val>
                                            <p:clrVal>
                                              <a:schemeClr val="hlink"/>
                                            </p:clrVal>
                                          </p:val>
                                        </p:tav>
                                      </p:tavLst>
                                    </p:anim>
                                    <p:set>
                                      <p:cBhvr>
                                        <p:cTn id="26" dur="80"/>
                                        <p:tgtEl>
                                          <p:spTgt spid="7"/>
                                        </p:tgtEl>
                                        <p:attrNameLst>
                                          <p:attrName>fill.type</p:attrName>
                                        </p:attrNameLst>
                                      </p:cBhvr>
                                      <p:to>
                                        <p:strVal val="solid"/>
                                      </p:to>
                                    </p:set>
                                  </p:childTnLst>
                                </p:cTn>
                              </p:par>
                            </p:childTnLst>
                          </p:cTn>
                        </p:par>
                        <p:par>
                          <p:cTn id="27" fill="hold">
                            <p:stCondLst>
                              <p:cond delay="6340"/>
                            </p:stCondLst>
                            <p:childTnLst>
                              <p:par>
                                <p:cTn id="28" presetID="22" presetClass="entr" presetSubtype="1"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par>
                          <p:cTn id="31" fill="hold">
                            <p:stCondLst>
                              <p:cond delay="6840"/>
                            </p:stCondLst>
                            <p:childTnLst>
                              <p:par>
                                <p:cTn id="32" presetID="27" presetClass="entr" presetSubtype="0" fill="hold" grpId="0" nodeType="afterEffect">
                                  <p:stCondLst>
                                    <p:cond delay="0"/>
                                  </p:stCondLst>
                                  <p:iterate type="lt">
                                    <p:tmPct val="50000"/>
                                  </p:iterate>
                                  <p:childTnLst>
                                    <p:set>
                                      <p:cBhvr>
                                        <p:cTn id="33" dur="1" fill="hold">
                                          <p:stCondLst>
                                            <p:cond delay="0"/>
                                          </p:stCondLst>
                                        </p:cTn>
                                        <p:tgtEl>
                                          <p:spTgt spid="10"/>
                                        </p:tgtEl>
                                        <p:attrNameLst>
                                          <p:attrName>style.visibility</p:attrName>
                                        </p:attrNameLst>
                                      </p:cBhvr>
                                      <p:to>
                                        <p:strVal val="visible"/>
                                      </p:to>
                                    </p:set>
                                    <p:anim calcmode="discrete" valueType="clr">
                                      <p:cBhvr override="childStyle">
                                        <p:cTn id="3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0"/>
                                        </p:tgtEl>
                                        <p:attrNameLst>
                                          <p:attrName>fillcolor</p:attrName>
                                        </p:attrNameLst>
                                      </p:cBhvr>
                                      <p:tavLst>
                                        <p:tav tm="0">
                                          <p:val>
                                            <p:clrVal>
                                              <a:schemeClr val="accent2"/>
                                            </p:clrVal>
                                          </p:val>
                                        </p:tav>
                                        <p:tav tm="50000">
                                          <p:val>
                                            <p:clrVal>
                                              <a:schemeClr val="hlink"/>
                                            </p:clrVal>
                                          </p:val>
                                        </p:tav>
                                      </p:tavLst>
                                    </p:anim>
                                    <p:set>
                                      <p:cBhvr>
                                        <p:cTn id="36"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animBg="1"/>
      <p:bldP spid="9" grpId="0" animBg="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24840 h 6858000"/>
              <a:gd name="connsiteX3" fmla="*/ 1447800 w 9144000"/>
              <a:gd name="connsiteY3" fmla="*/ 624840 h 6858000"/>
              <a:gd name="connsiteX4" fmla="*/ 22098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624840 h 6858000"/>
              <a:gd name="connsiteX3" fmla="*/ 1447800 w 9144000"/>
              <a:gd name="connsiteY3" fmla="*/ 929640 h 6858000"/>
              <a:gd name="connsiteX4" fmla="*/ 22098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22098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22098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8382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8382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8382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838200 w 9144000"/>
              <a:gd name="connsiteY4" fmla="*/ 35966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6858000">
                <a:moveTo>
                  <a:pt x="0" y="0"/>
                </a:moveTo>
                <a:lnTo>
                  <a:pt x="9144000" y="0"/>
                </a:lnTo>
                <a:lnTo>
                  <a:pt x="9144000" y="929640"/>
                </a:lnTo>
                <a:lnTo>
                  <a:pt x="1447800" y="929640"/>
                </a:lnTo>
                <a:cubicBezTo>
                  <a:pt x="1422400" y="1742440"/>
                  <a:pt x="1275080" y="2265680"/>
                  <a:pt x="838200" y="3596640"/>
                </a:cubicBezTo>
                <a:cubicBezTo>
                  <a:pt x="1244600" y="4699000"/>
                  <a:pt x="1651000" y="5481320"/>
                  <a:pt x="1371600" y="6537960"/>
                </a:cubicBezTo>
                <a:lnTo>
                  <a:pt x="9144000" y="6537960"/>
                </a:lnTo>
                <a:lnTo>
                  <a:pt x="9144000" y="6858000"/>
                </a:lnTo>
                <a:lnTo>
                  <a:pt x="0" y="6858000"/>
                </a:lnTo>
                <a:lnTo>
                  <a:pt x="0" y="0"/>
                </a:lnTo>
                <a:close/>
              </a:path>
            </a:pathLst>
          </a:custGeom>
          <a:effectLst>
            <a:glow rad="228600">
              <a:schemeClr val="accent2">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anchor="ctr"/>
          <a:lstStyle/>
          <a:p>
            <a:pPr algn="ctr" defTabSz="914400">
              <a:defRPr/>
            </a:pPr>
            <a:endParaRPr lang="en-US">
              <a:solidFill>
                <a:srgbClr val="FFFFFF"/>
              </a:solidFill>
            </a:endParaRPr>
          </a:p>
        </p:txBody>
      </p:sp>
      <p:pic>
        <p:nvPicPr>
          <p:cNvPr id="51205" name="Flowchart: Delay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865438"/>
            <a:ext cx="1938338"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809" name="Rectangle 65"/>
          <p:cNvSpPr>
            <a:spLocks noChangeArrowheads="1"/>
          </p:cNvSpPr>
          <p:nvPr/>
        </p:nvSpPr>
        <p:spPr bwMode="auto">
          <a:xfrm>
            <a:off x="2308225" y="3273425"/>
            <a:ext cx="54816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vi-VN" sz="4000" b="1" dirty="0" smtClean="0">
                <a:solidFill>
                  <a:srgbClr val="0000FF"/>
                </a:solidFill>
                <a:latin typeface="Aachen" panose="02020500000000000000" pitchFamily="18" charset="0"/>
                <a:ea typeface="Aachen" panose="02020500000000000000" pitchFamily="18" charset="0"/>
                <a:cs typeface="Aachen" panose="02020500000000000000" pitchFamily="18" charset="0"/>
              </a:rPr>
              <a:t>Trò chơi ô chữ</a:t>
            </a:r>
          </a:p>
        </p:txBody>
      </p:sp>
    </p:spTree>
    <p:extLst>
      <p:ext uri="{BB962C8B-B14F-4D97-AF65-F5344CB8AC3E}">
        <p14:creationId xmlns:p14="http://schemas.microsoft.com/office/powerpoint/2010/main" val="275661893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59809"/>
                                        </p:tgtEl>
                                        <p:attrNameLst>
                                          <p:attrName>style.visibility</p:attrName>
                                        </p:attrNameLst>
                                      </p:cBhvr>
                                      <p:to>
                                        <p:strVal val="visible"/>
                                      </p:to>
                                    </p:set>
                                    <p:anim by="(-#ppt_w*2)" calcmode="lin" valueType="num">
                                      <p:cBhvr rctx="PPT">
                                        <p:cTn id="7" dur="500" autoRev="1" fill="hold">
                                          <p:stCondLst>
                                            <p:cond delay="0"/>
                                          </p:stCondLst>
                                        </p:cTn>
                                        <p:tgtEl>
                                          <p:spTgt spid="159809"/>
                                        </p:tgtEl>
                                        <p:attrNameLst>
                                          <p:attrName>ppt_w</p:attrName>
                                        </p:attrNameLst>
                                      </p:cBhvr>
                                    </p:anim>
                                    <p:anim by="(#ppt_w*0.50)" calcmode="lin" valueType="num">
                                      <p:cBhvr>
                                        <p:cTn id="8" dur="500" decel="50000" autoRev="1" fill="hold">
                                          <p:stCondLst>
                                            <p:cond delay="0"/>
                                          </p:stCondLst>
                                        </p:cTn>
                                        <p:tgtEl>
                                          <p:spTgt spid="159809"/>
                                        </p:tgtEl>
                                        <p:attrNameLst>
                                          <p:attrName>ppt_x</p:attrName>
                                        </p:attrNameLst>
                                      </p:cBhvr>
                                    </p:anim>
                                    <p:anim from="(-#ppt_h/2)" to="(#ppt_y)" calcmode="lin" valueType="num">
                                      <p:cBhvr>
                                        <p:cTn id="9" dur="1000" fill="hold">
                                          <p:stCondLst>
                                            <p:cond delay="0"/>
                                          </p:stCondLst>
                                        </p:cTn>
                                        <p:tgtEl>
                                          <p:spTgt spid="159809"/>
                                        </p:tgtEl>
                                        <p:attrNameLst>
                                          <p:attrName>ppt_y</p:attrName>
                                        </p:attrNameLst>
                                      </p:cBhvr>
                                    </p:anim>
                                    <p:animRot by="21600000">
                                      <p:cBhvr>
                                        <p:cTn id="10" dur="1000" fill="hold">
                                          <p:stCondLst>
                                            <p:cond delay="0"/>
                                          </p:stCondLst>
                                        </p:cTn>
                                        <p:tgtEl>
                                          <p:spTgt spid="159809"/>
                                        </p:tgtEl>
                                        <p:attrNameLst>
                                          <p:attrName>r</p:attrName>
                                        </p:attrNameLst>
                                      </p:cBhvr>
                                    </p:animRot>
                                  </p:childTnLst>
                                </p:cTn>
                              </p:par>
                            </p:childTnLst>
                          </p:cTn>
                        </p:par>
                        <p:par>
                          <p:cTn id="11" fill="hold" nodeType="afterGroup">
                            <p:stCondLst>
                              <p:cond delay="2000"/>
                            </p:stCondLst>
                            <p:childTnLst>
                              <p:par>
                                <p:cTn id="12" presetID="0" presetClass="path" presetSubtype="0" accel="50000" decel="50000" fill="hold" grpId="1" nodeType="afterEffect">
                                  <p:stCondLst>
                                    <p:cond delay="0"/>
                                  </p:stCondLst>
                                  <p:iterate type="lt">
                                    <p:tmPct val="0"/>
                                  </p:iterate>
                                  <p:childTnLst>
                                    <p:animMotion origin="layout" path="M -3.33333E-6 4.81481E-6 L 0.00018 -0.44075 " pathEditMode="relative" rAng="0" ptsTypes="AA">
                                      <p:cBhvr>
                                        <p:cTn id="13" dur="2000" fill="hold"/>
                                        <p:tgtEl>
                                          <p:spTgt spid="159809"/>
                                        </p:tgtEl>
                                        <p:attrNameLst>
                                          <p:attrName>ppt_x</p:attrName>
                                          <p:attrName>ppt_y</p:attrName>
                                        </p:attrNameLst>
                                      </p:cBhvr>
                                      <p:rCtr x="0" y="-22037"/>
                                    </p:animMotion>
                                  </p:childTnLst>
                                </p:cTn>
                              </p:par>
                              <p:par>
                                <p:cTn id="14" presetID="3" presetClass="emph" presetSubtype="2" fill="hold" grpId="2" nodeType="withEffect">
                                  <p:stCondLst>
                                    <p:cond delay="0"/>
                                  </p:stCondLst>
                                  <p:iterate type="lt">
                                    <p:tmPct val="0"/>
                                  </p:iterate>
                                  <p:childTnLst>
                                    <p:animClr clrSpc="rgb" dir="cw">
                                      <p:cBhvr override="childStyle">
                                        <p:cTn id="15" dur="1000" fill="hold"/>
                                        <p:tgtEl>
                                          <p:spTgt spid="159809"/>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809" grpId="0"/>
      <p:bldP spid="159809" grpId="1"/>
      <p:bldP spid="159809" grpId="2"/>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pic>
        <p:nvPicPr>
          <p:cNvPr id="52226" name="Freeform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61938"/>
            <a:ext cx="9710738" cy="742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4"/>
          <p:cNvSpPr txBox="1">
            <a:spLocks noChangeArrowheads="1"/>
          </p:cNvSpPr>
          <p:nvPr/>
        </p:nvSpPr>
        <p:spPr bwMode="auto">
          <a:xfrm>
            <a:off x="0" y="0"/>
            <a:ext cx="9144000" cy="6858000"/>
          </a:xfrm>
          <a:prstGeom prst="rect">
            <a:avLst/>
          </a:prstGeom>
          <a:solidFill>
            <a:srgbClr val="FFC000"/>
          </a:solidFill>
          <a:ln>
            <a:noFill/>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mtClean="0">
              <a:solidFill>
                <a:srgbClr val="FFFFFF"/>
              </a:solidFill>
              <a:latin typeface="Calibri" panose="020F0502020204030204" pitchFamily="34" charset="0"/>
            </a:endParaRPr>
          </a:p>
        </p:txBody>
      </p:sp>
      <p:pic>
        <p:nvPicPr>
          <p:cNvPr id="52228" name="Flowchart: Delay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865438"/>
            <a:ext cx="1938338"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65"/>
          <p:cNvSpPr>
            <a:spLocks noChangeArrowheads="1"/>
          </p:cNvSpPr>
          <p:nvPr/>
        </p:nvSpPr>
        <p:spPr bwMode="auto">
          <a:xfrm>
            <a:off x="2083594" y="275432"/>
            <a:ext cx="54816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vi-VN" sz="3200" b="1" dirty="0" smtClean="0">
                <a:latin typeface="Aachen" panose="02020500000000000000" pitchFamily="18" charset="0"/>
                <a:ea typeface="Aachen" panose="02020500000000000000" pitchFamily="18" charset="0"/>
                <a:cs typeface="Aachen" panose="02020500000000000000" pitchFamily="18" charset="0"/>
              </a:rPr>
              <a:t>Trò chơi ô chữ</a:t>
            </a:r>
          </a:p>
        </p:txBody>
      </p:sp>
      <p:grpSp>
        <p:nvGrpSpPr>
          <p:cNvPr id="52230" name="Group 264"/>
          <p:cNvGrpSpPr>
            <a:grpSpLocks/>
          </p:cNvGrpSpPr>
          <p:nvPr/>
        </p:nvGrpSpPr>
        <p:grpSpPr bwMode="auto">
          <a:xfrm>
            <a:off x="2913063" y="1158875"/>
            <a:ext cx="4706937" cy="592138"/>
            <a:chOff x="1392" y="538"/>
            <a:chExt cx="3840" cy="483"/>
          </a:xfrm>
        </p:grpSpPr>
        <p:grpSp>
          <p:nvGrpSpPr>
            <p:cNvPr id="52493" name="Group 265"/>
            <p:cNvGrpSpPr>
              <a:grpSpLocks/>
            </p:cNvGrpSpPr>
            <p:nvPr/>
          </p:nvGrpSpPr>
          <p:grpSpPr bwMode="auto">
            <a:xfrm>
              <a:off x="1392" y="538"/>
              <a:ext cx="1920" cy="480"/>
              <a:chOff x="1392" y="1104"/>
              <a:chExt cx="1920" cy="480"/>
            </a:xfrm>
          </p:grpSpPr>
          <p:sp>
            <p:nvSpPr>
              <p:cNvPr id="52502" name="AutoShape 266">
                <a:hlinkClick r:id="" action="ppaction://noaction" highlightClick="1"/>
              </p:cNvPr>
              <p:cNvSpPr>
                <a:spLocks noChangeArrowheads="1"/>
              </p:cNvSpPr>
              <p:nvPr/>
            </p:nvSpPr>
            <p:spPr bwMode="auto">
              <a:xfrm>
                <a:off x="139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503" name="AutoShape 267">
                <a:hlinkClick r:id="" action="ppaction://noaction" highlightClick="1"/>
              </p:cNvPr>
              <p:cNvSpPr>
                <a:spLocks noChangeArrowheads="1"/>
              </p:cNvSpPr>
              <p:nvPr/>
            </p:nvSpPr>
            <p:spPr bwMode="auto">
              <a:xfrm>
                <a:off x="187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504" name="AutoShape 268">
                <a:hlinkClick r:id="" action="ppaction://noaction" highlightClick="1"/>
              </p:cNvPr>
              <p:cNvSpPr>
                <a:spLocks noChangeArrowheads="1"/>
              </p:cNvSpPr>
              <p:nvPr/>
            </p:nvSpPr>
            <p:spPr bwMode="auto">
              <a:xfrm>
                <a:off x="235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505" name="AutoShape 269">
                <a:hlinkClick r:id="" action="ppaction://noaction" highlightClick="1"/>
              </p:cNvPr>
              <p:cNvSpPr>
                <a:spLocks noChangeArrowheads="1"/>
              </p:cNvSpPr>
              <p:nvPr/>
            </p:nvSpPr>
            <p:spPr bwMode="auto">
              <a:xfrm>
                <a:off x="283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grpSp>
        <p:sp>
          <p:nvSpPr>
            <p:cNvPr id="52494" name="AutoShape 270">
              <a:hlinkClick r:id="" action="ppaction://noaction" highlightClick="1"/>
            </p:cNvPr>
            <p:cNvSpPr>
              <a:spLocks noChangeArrowheads="1"/>
            </p:cNvSpPr>
            <p:nvPr/>
          </p:nvSpPr>
          <p:spPr bwMode="auto">
            <a:xfrm>
              <a:off x="1392" y="538"/>
              <a:ext cx="480" cy="480"/>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95" name="AutoShape 271">
              <a:hlinkClick r:id="" action="ppaction://noaction" highlightClick="1"/>
            </p:cNvPr>
            <p:cNvSpPr>
              <a:spLocks noChangeArrowheads="1"/>
            </p:cNvSpPr>
            <p:nvPr/>
          </p:nvSpPr>
          <p:spPr bwMode="auto">
            <a:xfrm>
              <a:off x="1872" y="538"/>
              <a:ext cx="480" cy="480"/>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96" name="AutoShape 272">
              <a:hlinkClick r:id="" action="ppaction://noaction" highlightClick="1"/>
            </p:cNvPr>
            <p:cNvSpPr>
              <a:spLocks noChangeArrowheads="1"/>
            </p:cNvSpPr>
            <p:nvPr/>
          </p:nvSpPr>
          <p:spPr bwMode="auto">
            <a:xfrm>
              <a:off x="2352" y="538"/>
              <a:ext cx="480" cy="480"/>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97" name="AutoShape 273">
              <a:hlinkClick r:id="" action="ppaction://noaction" highlightClick="1"/>
            </p:cNvPr>
            <p:cNvSpPr>
              <a:spLocks noChangeArrowheads="1"/>
            </p:cNvSpPr>
            <p:nvPr/>
          </p:nvSpPr>
          <p:spPr bwMode="auto">
            <a:xfrm>
              <a:off x="2832" y="541"/>
              <a:ext cx="480" cy="480"/>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98" name="AutoShape 274">
              <a:hlinkClick r:id="" action="ppaction://noaction" highlightClick="1"/>
            </p:cNvPr>
            <p:cNvSpPr>
              <a:spLocks noChangeArrowheads="1"/>
            </p:cNvSpPr>
            <p:nvPr/>
          </p:nvSpPr>
          <p:spPr bwMode="auto">
            <a:xfrm>
              <a:off x="3312" y="538"/>
              <a:ext cx="480" cy="480"/>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99" name="AutoShape 275">
              <a:hlinkClick r:id="" action="ppaction://noaction" highlightClick="1"/>
            </p:cNvPr>
            <p:cNvSpPr>
              <a:spLocks noChangeArrowheads="1"/>
            </p:cNvSpPr>
            <p:nvPr/>
          </p:nvSpPr>
          <p:spPr bwMode="auto">
            <a:xfrm>
              <a:off x="3792" y="538"/>
              <a:ext cx="480" cy="480"/>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500" name="AutoShape 276">
              <a:hlinkClick r:id="" action="ppaction://noaction" highlightClick="1"/>
            </p:cNvPr>
            <p:cNvSpPr>
              <a:spLocks noChangeArrowheads="1"/>
            </p:cNvSpPr>
            <p:nvPr/>
          </p:nvSpPr>
          <p:spPr bwMode="auto">
            <a:xfrm>
              <a:off x="4272" y="538"/>
              <a:ext cx="480" cy="480"/>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501" name="AutoShape 277">
              <a:hlinkClick r:id="" action="ppaction://noaction" highlightClick="1"/>
            </p:cNvPr>
            <p:cNvSpPr>
              <a:spLocks noChangeArrowheads="1"/>
            </p:cNvSpPr>
            <p:nvPr/>
          </p:nvSpPr>
          <p:spPr bwMode="auto">
            <a:xfrm>
              <a:off x="4752" y="538"/>
              <a:ext cx="480" cy="480"/>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grpSp>
      <p:grpSp>
        <p:nvGrpSpPr>
          <p:cNvPr id="52231" name="Group 384"/>
          <p:cNvGrpSpPr>
            <a:grpSpLocks/>
          </p:cNvGrpSpPr>
          <p:nvPr/>
        </p:nvGrpSpPr>
        <p:grpSpPr bwMode="auto">
          <a:xfrm>
            <a:off x="2913063" y="1725613"/>
            <a:ext cx="5287962" cy="592137"/>
            <a:chOff x="1460" y="1060"/>
            <a:chExt cx="3331" cy="373"/>
          </a:xfrm>
        </p:grpSpPr>
        <p:grpSp>
          <p:nvGrpSpPr>
            <p:cNvPr id="52478" name="Group 383"/>
            <p:cNvGrpSpPr>
              <a:grpSpLocks/>
            </p:cNvGrpSpPr>
            <p:nvPr/>
          </p:nvGrpSpPr>
          <p:grpSpPr bwMode="auto">
            <a:xfrm>
              <a:off x="1460" y="1060"/>
              <a:ext cx="2965" cy="373"/>
              <a:chOff x="1460" y="1060"/>
              <a:chExt cx="2965" cy="373"/>
            </a:xfrm>
          </p:grpSpPr>
          <p:grpSp>
            <p:nvGrpSpPr>
              <p:cNvPr id="52480" name="Group 369"/>
              <p:cNvGrpSpPr>
                <a:grpSpLocks/>
              </p:cNvGrpSpPr>
              <p:nvPr/>
            </p:nvGrpSpPr>
            <p:grpSpPr bwMode="auto">
              <a:xfrm>
                <a:off x="1460" y="1060"/>
                <a:ext cx="1483" cy="371"/>
                <a:chOff x="1392" y="1104"/>
                <a:chExt cx="1920" cy="480"/>
              </a:xfrm>
            </p:grpSpPr>
            <p:sp>
              <p:nvSpPr>
                <p:cNvPr id="52489" name="AutoShape 370">
                  <a:hlinkClick r:id="" action="ppaction://noaction" highlightClick="1"/>
                </p:cNvPr>
                <p:cNvSpPr>
                  <a:spLocks noChangeArrowheads="1"/>
                </p:cNvSpPr>
                <p:nvPr/>
              </p:nvSpPr>
              <p:spPr bwMode="auto">
                <a:xfrm>
                  <a:off x="139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490" name="AutoShape 371">
                  <a:hlinkClick r:id="" action="ppaction://noaction" highlightClick="1"/>
                </p:cNvPr>
                <p:cNvSpPr>
                  <a:spLocks noChangeArrowheads="1"/>
                </p:cNvSpPr>
                <p:nvPr/>
              </p:nvSpPr>
              <p:spPr bwMode="auto">
                <a:xfrm>
                  <a:off x="187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491" name="AutoShape 372">
                  <a:hlinkClick r:id="" action="ppaction://noaction" highlightClick="1"/>
                </p:cNvPr>
                <p:cNvSpPr>
                  <a:spLocks noChangeArrowheads="1"/>
                </p:cNvSpPr>
                <p:nvPr/>
              </p:nvSpPr>
              <p:spPr bwMode="auto">
                <a:xfrm>
                  <a:off x="235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492" name="AutoShape 373">
                  <a:hlinkClick r:id="" action="ppaction://noaction" highlightClick="1"/>
                </p:cNvPr>
                <p:cNvSpPr>
                  <a:spLocks noChangeArrowheads="1"/>
                </p:cNvSpPr>
                <p:nvPr/>
              </p:nvSpPr>
              <p:spPr bwMode="auto">
                <a:xfrm>
                  <a:off x="283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grpSp>
          <p:sp>
            <p:nvSpPr>
              <p:cNvPr id="52481" name="AutoShape 374">
                <a:hlinkClick r:id="" action="ppaction://noaction" highlightClick="1"/>
              </p:cNvPr>
              <p:cNvSpPr>
                <a:spLocks noChangeArrowheads="1"/>
              </p:cNvSpPr>
              <p:nvPr/>
            </p:nvSpPr>
            <p:spPr bwMode="auto">
              <a:xfrm>
                <a:off x="1460" y="1060"/>
                <a:ext cx="371"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82" name="AutoShape 375">
                <a:hlinkClick r:id="" action="ppaction://noaction" highlightClick="1"/>
              </p:cNvPr>
              <p:cNvSpPr>
                <a:spLocks noChangeArrowheads="1"/>
              </p:cNvSpPr>
              <p:nvPr/>
            </p:nvSpPr>
            <p:spPr bwMode="auto">
              <a:xfrm>
                <a:off x="1831" y="1060"/>
                <a:ext cx="370"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83" name="AutoShape 376">
                <a:hlinkClick r:id="" action="ppaction://noaction" highlightClick="1"/>
              </p:cNvPr>
              <p:cNvSpPr>
                <a:spLocks noChangeArrowheads="1"/>
              </p:cNvSpPr>
              <p:nvPr/>
            </p:nvSpPr>
            <p:spPr bwMode="auto">
              <a:xfrm>
                <a:off x="2201" y="1060"/>
                <a:ext cx="371"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84" name="AutoShape 377">
                <a:hlinkClick r:id="" action="ppaction://noaction" highlightClick="1"/>
              </p:cNvPr>
              <p:cNvSpPr>
                <a:spLocks noChangeArrowheads="1"/>
              </p:cNvSpPr>
              <p:nvPr/>
            </p:nvSpPr>
            <p:spPr bwMode="auto">
              <a:xfrm>
                <a:off x="2572" y="1062"/>
                <a:ext cx="371"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85" name="AutoShape 378">
                <a:hlinkClick r:id="" action="ppaction://noaction" highlightClick="1"/>
              </p:cNvPr>
              <p:cNvSpPr>
                <a:spLocks noChangeArrowheads="1"/>
              </p:cNvSpPr>
              <p:nvPr/>
            </p:nvSpPr>
            <p:spPr bwMode="auto">
              <a:xfrm>
                <a:off x="2943" y="1060"/>
                <a:ext cx="370"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86" name="AutoShape 379">
                <a:hlinkClick r:id="" action="ppaction://noaction" highlightClick="1"/>
              </p:cNvPr>
              <p:cNvSpPr>
                <a:spLocks noChangeArrowheads="1"/>
              </p:cNvSpPr>
              <p:nvPr/>
            </p:nvSpPr>
            <p:spPr bwMode="auto">
              <a:xfrm>
                <a:off x="3313" y="1060"/>
                <a:ext cx="371"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87" name="AutoShape 380">
                <a:hlinkClick r:id="" action="ppaction://noaction" highlightClick="1"/>
              </p:cNvPr>
              <p:cNvSpPr>
                <a:spLocks noChangeArrowheads="1"/>
              </p:cNvSpPr>
              <p:nvPr/>
            </p:nvSpPr>
            <p:spPr bwMode="auto">
              <a:xfrm>
                <a:off x="3684" y="1060"/>
                <a:ext cx="370"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88" name="AutoShape 381">
                <a:hlinkClick r:id="" action="ppaction://noaction" highlightClick="1"/>
              </p:cNvPr>
              <p:cNvSpPr>
                <a:spLocks noChangeArrowheads="1"/>
              </p:cNvSpPr>
              <p:nvPr/>
            </p:nvSpPr>
            <p:spPr bwMode="auto">
              <a:xfrm>
                <a:off x="4054" y="1060"/>
                <a:ext cx="371"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grpSp>
        <p:sp>
          <p:nvSpPr>
            <p:cNvPr id="52479" name="AutoShape 382">
              <a:hlinkClick r:id="" action="ppaction://noaction" highlightClick="1"/>
            </p:cNvPr>
            <p:cNvSpPr>
              <a:spLocks noChangeArrowheads="1"/>
            </p:cNvSpPr>
            <p:nvPr/>
          </p:nvSpPr>
          <p:spPr bwMode="auto">
            <a:xfrm>
              <a:off x="4420" y="1060"/>
              <a:ext cx="371"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grpSp>
      <p:grpSp>
        <p:nvGrpSpPr>
          <p:cNvPr id="52232" name="Group 399"/>
          <p:cNvGrpSpPr>
            <a:grpSpLocks/>
          </p:cNvGrpSpPr>
          <p:nvPr/>
        </p:nvGrpSpPr>
        <p:grpSpPr bwMode="auto">
          <a:xfrm>
            <a:off x="4689475" y="2308225"/>
            <a:ext cx="2941638" cy="592138"/>
            <a:chOff x="1524" y="1718"/>
            <a:chExt cx="1853" cy="373"/>
          </a:xfrm>
        </p:grpSpPr>
        <p:grpSp>
          <p:nvGrpSpPr>
            <p:cNvPr id="52468" name="Group 386"/>
            <p:cNvGrpSpPr>
              <a:grpSpLocks/>
            </p:cNvGrpSpPr>
            <p:nvPr/>
          </p:nvGrpSpPr>
          <p:grpSpPr bwMode="auto">
            <a:xfrm>
              <a:off x="1524" y="1718"/>
              <a:ext cx="1483" cy="371"/>
              <a:chOff x="1392" y="1104"/>
              <a:chExt cx="1920" cy="480"/>
            </a:xfrm>
          </p:grpSpPr>
          <p:sp>
            <p:nvSpPr>
              <p:cNvPr id="52474" name="AutoShape 387">
                <a:hlinkClick r:id="" action="ppaction://noaction" highlightClick="1"/>
              </p:cNvPr>
              <p:cNvSpPr>
                <a:spLocks noChangeArrowheads="1"/>
              </p:cNvSpPr>
              <p:nvPr/>
            </p:nvSpPr>
            <p:spPr bwMode="auto">
              <a:xfrm>
                <a:off x="139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475" name="AutoShape 388">
                <a:hlinkClick r:id="" action="ppaction://noaction" highlightClick="1"/>
              </p:cNvPr>
              <p:cNvSpPr>
                <a:spLocks noChangeArrowheads="1"/>
              </p:cNvSpPr>
              <p:nvPr/>
            </p:nvSpPr>
            <p:spPr bwMode="auto">
              <a:xfrm>
                <a:off x="187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476" name="AutoShape 389">
                <a:hlinkClick r:id="" action="ppaction://noaction" highlightClick="1"/>
              </p:cNvPr>
              <p:cNvSpPr>
                <a:spLocks noChangeArrowheads="1"/>
              </p:cNvSpPr>
              <p:nvPr/>
            </p:nvSpPr>
            <p:spPr bwMode="auto">
              <a:xfrm>
                <a:off x="235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477" name="AutoShape 390">
                <a:hlinkClick r:id="" action="ppaction://noaction" highlightClick="1"/>
              </p:cNvPr>
              <p:cNvSpPr>
                <a:spLocks noChangeArrowheads="1"/>
              </p:cNvSpPr>
              <p:nvPr/>
            </p:nvSpPr>
            <p:spPr bwMode="auto">
              <a:xfrm>
                <a:off x="283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grpSp>
        <p:sp>
          <p:nvSpPr>
            <p:cNvPr id="52469" name="AutoShape 391">
              <a:hlinkClick r:id="" action="ppaction://noaction" highlightClick="1"/>
            </p:cNvPr>
            <p:cNvSpPr>
              <a:spLocks noChangeArrowheads="1"/>
            </p:cNvSpPr>
            <p:nvPr/>
          </p:nvSpPr>
          <p:spPr bwMode="auto">
            <a:xfrm>
              <a:off x="1524" y="1718"/>
              <a:ext cx="371"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70" name="AutoShape 392">
              <a:hlinkClick r:id="" action="ppaction://noaction" highlightClick="1"/>
            </p:cNvPr>
            <p:cNvSpPr>
              <a:spLocks noChangeArrowheads="1"/>
            </p:cNvSpPr>
            <p:nvPr/>
          </p:nvSpPr>
          <p:spPr bwMode="auto">
            <a:xfrm>
              <a:off x="1895" y="1718"/>
              <a:ext cx="370"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71" name="AutoShape 393">
              <a:hlinkClick r:id="" action="ppaction://noaction" highlightClick="1"/>
            </p:cNvPr>
            <p:cNvSpPr>
              <a:spLocks noChangeArrowheads="1"/>
            </p:cNvSpPr>
            <p:nvPr/>
          </p:nvSpPr>
          <p:spPr bwMode="auto">
            <a:xfrm>
              <a:off x="2265" y="1718"/>
              <a:ext cx="371"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72" name="AutoShape 394">
              <a:hlinkClick r:id="" action="ppaction://noaction" highlightClick="1"/>
            </p:cNvPr>
            <p:cNvSpPr>
              <a:spLocks noChangeArrowheads="1"/>
            </p:cNvSpPr>
            <p:nvPr/>
          </p:nvSpPr>
          <p:spPr bwMode="auto">
            <a:xfrm>
              <a:off x="2636" y="1720"/>
              <a:ext cx="371"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73" name="AutoShape 395">
              <a:hlinkClick r:id="" action="ppaction://noaction" highlightClick="1"/>
            </p:cNvPr>
            <p:cNvSpPr>
              <a:spLocks noChangeArrowheads="1"/>
            </p:cNvSpPr>
            <p:nvPr/>
          </p:nvSpPr>
          <p:spPr bwMode="auto">
            <a:xfrm>
              <a:off x="3007" y="1718"/>
              <a:ext cx="370"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grpSp>
      <p:grpSp>
        <p:nvGrpSpPr>
          <p:cNvPr id="52233" name="Group 413"/>
          <p:cNvGrpSpPr>
            <a:grpSpLocks/>
          </p:cNvGrpSpPr>
          <p:nvPr/>
        </p:nvGrpSpPr>
        <p:grpSpPr bwMode="auto">
          <a:xfrm>
            <a:off x="2932113" y="2890838"/>
            <a:ext cx="3535362" cy="592137"/>
            <a:chOff x="1774" y="2195"/>
            <a:chExt cx="2227" cy="373"/>
          </a:xfrm>
        </p:grpSpPr>
        <p:grpSp>
          <p:nvGrpSpPr>
            <p:cNvPr id="52456" name="Group 412"/>
            <p:cNvGrpSpPr>
              <a:grpSpLocks/>
            </p:cNvGrpSpPr>
            <p:nvPr/>
          </p:nvGrpSpPr>
          <p:grpSpPr bwMode="auto">
            <a:xfrm>
              <a:off x="1774" y="2195"/>
              <a:ext cx="1853" cy="373"/>
              <a:chOff x="1774" y="2195"/>
              <a:chExt cx="1853" cy="373"/>
            </a:xfrm>
          </p:grpSpPr>
          <p:grpSp>
            <p:nvGrpSpPr>
              <p:cNvPr id="52458" name="Group 401"/>
              <p:cNvGrpSpPr>
                <a:grpSpLocks/>
              </p:cNvGrpSpPr>
              <p:nvPr/>
            </p:nvGrpSpPr>
            <p:grpSpPr bwMode="auto">
              <a:xfrm>
                <a:off x="1774" y="2195"/>
                <a:ext cx="1483" cy="371"/>
                <a:chOff x="1392" y="1104"/>
                <a:chExt cx="1920" cy="480"/>
              </a:xfrm>
            </p:grpSpPr>
            <p:sp>
              <p:nvSpPr>
                <p:cNvPr id="52464" name="AutoShape 402">
                  <a:hlinkClick r:id="" action="ppaction://noaction" highlightClick="1"/>
                </p:cNvPr>
                <p:cNvSpPr>
                  <a:spLocks noChangeArrowheads="1"/>
                </p:cNvSpPr>
                <p:nvPr/>
              </p:nvSpPr>
              <p:spPr bwMode="auto">
                <a:xfrm>
                  <a:off x="139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465" name="AutoShape 403">
                  <a:hlinkClick r:id="" action="ppaction://noaction" highlightClick="1"/>
                </p:cNvPr>
                <p:cNvSpPr>
                  <a:spLocks noChangeArrowheads="1"/>
                </p:cNvSpPr>
                <p:nvPr/>
              </p:nvSpPr>
              <p:spPr bwMode="auto">
                <a:xfrm>
                  <a:off x="187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466" name="AutoShape 404">
                  <a:hlinkClick r:id="" action="ppaction://noaction" highlightClick="1"/>
                </p:cNvPr>
                <p:cNvSpPr>
                  <a:spLocks noChangeArrowheads="1"/>
                </p:cNvSpPr>
                <p:nvPr/>
              </p:nvSpPr>
              <p:spPr bwMode="auto">
                <a:xfrm>
                  <a:off x="235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467" name="AutoShape 405">
                  <a:hlinkClick r:id="" action="ppaction://noaction" highlightClick="1"/>
                </p:cNvPr>
                <p:cNvSpPr>
                  <a:spLocks noChangeArrowheads="1"/>
                </p:cNvSpPr>
                <p:nvPr/>
              </p:nvSpPr>
              <p:spPr bwMode="auto">
                <a:xfrm>
                  <a:off x="283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grpSp>
          <p:sp>
            <p:nvSpPr>
              <p:cNvPr id="52459" name="AutoShape 406">
                <a:hlinkClick r:id="" action="ppaction://noaction" highlightClick="1"/>
              </p:cNvPr>
              <p:cNvSpPr>
                <a:spLocks noChangeArrowheads="1"/>
              </p:cNvSpPr>
              <p:nvPr/>
            </p:nvSpPr>
            <p:spPr bwMode="auto">
              <a:xfrm>
                <a:off x="1774" y="2195"/>
                <a:ext cx="371"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60" name="AutoShape 407">
                <a:hlinkClick r:id="" action="ppaction://noaction" highlightClick="1"/>
              </p:cNvPr>
              <p:cNvSpPr>
                <a:spLocks noChangeArrowheads="1"/>
              </p:cNvSpPr>
              <p:nvPr/>
            </p:nvSpPr>
            <p:spPr bwMode="auto">
              <a:xfrm>
                <a:off x="2145" y="2195"/>
                <a:ext cx="370"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61" name="AutoShape 408">
                <a:hlinkClick r:id="" action="ppaction://noaction" highlightClick="1"/>
              </p:cNvPr>
              <p:cNvSpPr>
                <a:spLocks noChangeArrowheads="1"/>
              </p:cNvSpPr>
              <p:nvPr/>
            </p:nvSpPr>
            <p:spPr bwMode="auto">
              <a:xfrm>
                <a:off x="2515" y="2195"/>
                <a:ext cx="371"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62" name="AutoShape 409">
                <a:hlinkClick r:id="" action="ppaction://noaction" highlightClick="1"/>
              </p:cNvPr>
              <p:cNvSpPr>
                <a:spLocks noChangeArrowheads="1"/>
              </p:cNvSpPr>
              <p:nvPr/>
            </p:nvSpPr>
            <p:spPr bwMode="auto">
              <a:xfrm>
                <a:off x="2886" y="2197"/>
                <a:ext cx="371"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63" name="AutoShape 410">
                <a:hlinkClick r:id="" action="ppaction://noaction" highlightClick="1"/>
              </p:cNvPr>
              <p:cNvSpPr>
                <a:spLocks noChangeArrowheads="1"/>
              </p:cNvSpPr>
              <p:nvPr/>
            </p:nvSpPr>
            <p:spPr bwMode="auto">
              <a:xfrm>
                <a:off x="3257" y="2195"/>
                <a:ext cx="370"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grpSp>
        <p:sp>
          <p:nvSpPr>
            <p:cNvPr id="52457" name="AutoShape 411">
              <a:hlinkClick r:id="" action="ppaction://noaction" highlightClick="1"/>
            </p:cNvPr>
            <p:cNvSpPr>
              <a:spLocks noChangeArrowheads="1"/>
            </p:cNvSpPr>
            <p:nvPr/>
          </p:nvSpPr>
          <p:spPr bwMode="auto">
            <a:xfrm>
              <a:off x="3631" y="2195"/>
              <a:ext cx="370"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grpSp>
      <p:grpSp>
        <p:nvGrpSpPr>
          <p:cNvPr id="52234" name="Group 427"/>
          <p:cNvGrpSpPr>
            <a:grpSpLocks/>
          </p:cNvGrpSpPr>
          <p:nvPr/>
        </p:nvGrpSpPr>
        <p:grpSpPr bwMode="auto">
          <a:xfrm>
            <a:off x="5284788" y="3484563"/>
            <a:ext cx="1765300" cy="588962"/>
            <a:chOff x="1683" y="2525"/>
            <a:chExt cx="1112" cy="371"/>
          </a:xfrm>
        </p:grpSpPr>
        <p:sp>
          <p:nvSpPr>
            <p:cNvPr id="52453" name="AutoShape 421">
              <a:hlinkClick r:id="" action="ppaction://noaction" highlightClick="1"/>
            </p:cNvPr>
            <p:cNvSpPr>
              <a:spLocks noChangeArrowheads="1"/>
            </p:cNvSpPr>
            <p:nvPr/>
          </p:nvSpPr>
          <p:spPr bwMode="auto">
            <a:xfrm>
              <a:off x="1683" y="2525"/>
              <a:ext cx="371"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54" name="AutoShape 422">
              <a:hlinkClick r:id="" action="ppaction://noaction" highlightClick="1"/>
            </p:cNvPr>
            <p:cNvSpPr>
              <a:spLocks noChangeArrowheads="1"/>
            </p:cNvSpPr>
            <p:nvPr/>
          </p:nvSpPr>
          <p:spPr bwMode="auto">
            <a:xfrm>
              <a:off x="2054" y="2525"/>
              <a:ext cx="370"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55" name="AutoShape 423">
              <a:hlinkClick r:id="" action="ppaction://noaction" highlightClick="1"/>
            </p:cNvPr>
            <p:cNvSpPr>
              <a:spLocks noChangeArrowheads="1"/>
            </p:cNvSpPr>
            <p:nvPr/>
          </p:nvSpPr>
          <p:spPr bwMode="auto">
            <a:xfrm>
              <a:off x="2424" y="2525"/>
              <a:ext cx="371"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grpSp>
      <p:grpSp>
        <p:nvGrpSpPr>
          <p:cNvPr id="52235" name="Group 428"/>
          <p:cNvGrpSpPr>
            <a:grpSpLocks/>
          </p:cNvGrpSpPr>
          <p:nvPr/>
        </p:nvGrpSpPr>
        <p:grpSpPr bwMode="auto">
          <a:xfrm>
            <a:off x="3522663" y="4083050"/>
            <a:ext cx="3535362" cy="592138"/>
            <a:chOff x="1774" y="2195"/>
            <a:chExt cx="2227" cy="373"/>
          </a:xfrm>
        </p:grpSpPr>
        <p:grpSp>
          <p:nvGrpSpPr>
            <p:cNvPr id="52441" name="Group 429"/>
            <p:cNvGrpSpPr>
              <a:grpSpLocks/>
            </p:cNvGrpSpPr>
            <p:nvPr/>
          </p:nvGrpSpPr>
          <p:grpSpPr bwMode="auto">
            <a:xfrm>
              <a:off x="1774" y="2195"/>
              <a:ext cx="1853" cy="373"/>
              <a:chOff x="1774" y="2195"/>
              <a:chExt cx="1853" cy="373"/>
            </a:xfrm>
          </p:grpSpPr>
          <p:grpSp>
            <p:nvGrpSpPr>
              <p:cNvPr id="52443" name="Group 430"/>
              <p:cNvGrpSpPr>
                <a:grpSpLocks/>
              </p:cNvGrpSpPr>
              <p:nvPr/>
            </p:nvGrpSpPr>
            <p:grpSpPr bwMode="auto">
              <a:xfrm>
                <a:off x="1774" y="2195"/>
                <a:ext cx="1483" cy="371"/>
                <a:chOff x="1392" y="1104"/>
                <a:chExt cx="1920" cy="480"/>
              </a:xfrm>
            </p:grpSpPr>
            <p:sp>
              <p:nvSpPr>
                <p:cNvPr id="52449" name="AutoShape 431">
                  <a:hlinkClick r:id="" action="ppaction://noaction" highlightClick="1"/>
                </p:cNvPr>
                <p:cNvSpPr>
                  <a:spLocks noChangeArrowheads="1"/>
                </p:cNvSpPr>
                <p:nvPr/>
              </p:nvSpPr>
              <p:spPr bwMode="auto">
                <a:xfrm>
                  <a:off x="139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450" name="AutoShape 432">
                  <a:hlinkClick r:id="" action="ppaction://noaction" highlightClick="1"/>
                </p:cNvPr>
                <p:cNvSpPr>
                  <a:spLocks noChangeArrowheads="1"/>
                </p:cNvSpPr>
                <p:nvPr/>
              </p:nvSpPr>
              <p:spPr bwMode="auto">
                <a:xfrm>
                  <a:off x="187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451" name="AutoShape 433">
                  <a:hlinkClick r:id="" action="ppaction://noaction" highlightClick="1"/>
                </p:cNvPr>
                <p:cNvSpPr>
                  <a:spLocks noChangeArrowheads="1"/>
                </p:cNvSpPr>
                <p:nvPr/>
              </p:nvSpPr>
              <p:spPr bwMode="auto">
                <a:xfrm>
                  <a:off x="235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452" name="AutoShape 434">
                  <a:hlinkClick r:id="" action="ppaction://noaction" highlightClick="1"/>
                </p:cNvPr>
                <p:cNvSpPr>
                  <a:spLocks noChangeArrowheads="1"/>
                </p:cNvSpPr>
                <p:nvPr/>
              </p:nvSpPr>
              <p:spPr bwMode="auto">
                <a:xfrm>
                  <a:off x="283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grpSp>
          <p:sp>
            <p:nvSpPr>
              <p:cNvPr id="52444" name="AutoShape 435">
                <a:hlinkClick r:id="" action="ppaction://noaction" highlightClick="1"/>
              </p:cNvPr>
              <p:cNvSpPr>
                <a:spLocks noChangeArrowheads="1"/>
              </p:cNvSpPr>
              <p:nvPr/>
            </p:nvSpPr>
            <p:spPr bwMode="auto">
              <a:xfrm>
                <a:off x="1774" y="2195"/>
                <a:ext cx="371"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45" name="AutoShape 436">
                <a:hlinkClick r:id="" action="ppaction://noaction" highlightClick="1"/>
              </p:cNvPr>
              <p:cNvSpPr>
                <a:spLocks noChangeArrowheads="1"/>
              </p:cNvSpPr>
              <p:nvPr/>
            </p:nvSpPr>
            <p:spPr bwMode="auto">
              <a:xfrm>
                <a:off x="2145" y="2195"/>
                <a:ext cx="370"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46" name="AutoShape 437">
                <a:hlinkClick r:id="" action="ppaction://noaction" highlightClick="1"/>
              </p:cNvPr>
              <p:cNvSpPr>
                <a:spLocks noChangeArrowheads="1"/>
              </p:cNvSpPr>
              <p:nvPr/>
            </p:nvSpPr>
            <p:spPr bwMode="auto">
              <a:xfrm>
                <a:off x="2515" y="2195"/>
                <a:ext cx="371"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47" name="AutoShape 438">
                <a:hlinkClick r:id="" action="ppaction://noaction" highlightClick="1"/>
              </p:cNvPr>
              <p:cNvSpPr>
                <a:spLocks noChangeArrowheads="1"/>
              </p:cNvSpPr>
              <p:nvPr/>
            </p:nvSpPr>
            <p:spPr bwMode="auto">
              <a:xfrm>
                <a:off x="2886" y="2197"/>
                <a:ext cx="371"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48" name="AutoShape 439">
                <a:hlinkClick r:id="" action="ppaction://noaction" highlightClick="1"/>
              </p:cNvPr>
              <p:cNvSpPr>
                <a:spLocks noChangeArrowheads="1"/>
              </p:cNvSpPr>
              <p:nvPr/>
            </p:nvSpPr>
            <p:spPr bwMode="auto">
              <a:xfrm>
                <a:off x="3257" y="2195"/>
                <a:ext cx="370"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grpSp>
        <p:sp>
          <p:nvSpPr>
            <p:cNvPr id="52442" name="AutoShape 440">
              <a:hlinkClick r:id="" action="ppaction://noaction" highlightClick="1"/>
            </p:cNvPr>
            <p:cNvSpPr>
              <a:spLocks noChangeArrowheads="1"/>
            </p:cNvSpPr>
            <p:nvPr/>
          </p:nvSpPr>
          <p:spPr bwMode="auto">
            <a:xfrm>
              <a:off x="3631" y="2195"/>
              <a:ext cx="370"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grpSp>
      <p:grpSp>
        <p:nvGrpSpPr>
          <p:cNvPr id="52236" name="Group 441"/>
          <p:cNvGrpSpPr>
            <a:grpSpLocks/>
          </p:cNvGrpSpPr>
          <p:nvPr/>
        </p:nvGrpSpPr>
        <p:grpSpPr bwMode="auto">
          <a:xfrm>
            <a:off x="5292725" y="4667250"/>
            <a:ext cx="3535363" cy="592138"/>
            <a:chOff x="1774" y="2195"/>
            <a:chExt cx="2227" cy="373"/>
          </a:xfrm>
        </p:grpSpPr>
        <p:grpSp>
          <p:nvGrpSpPr>
            <p:cNvPr id="52429" name="Group 442"/>
            <p:cNvGrpSpPr>
              <a:grpSpLocks/>
            </p:cNvGrpSpPr>
            <p:nvPr/>
          </p:nvGrpSpPr>
          <p:grpSpPr bwMode="auto">
            <a:xfrm>
              <a:off x="1774" y="2195"/>
              <a:ext cx="1853" cy="373"/>
              <a:chOff x="1774" y="2195"/>
              <a:chExt cx="1853" cy="373"/>
            </a:xfrm>
          </p:grpSpPr>
          <p:grpSp>
            <p:nvGrpSpPr>
              <p:cNvPr id="52431" name="Group 443"/>
              <p:cNvGrpSpPr>
                <a:grpSpLocks/>
              </p:cNvGrpSpPr>
              <p:nvPr/>
            </p:nvGrpSpPr>
            <p:grpSpPr bwMode="auto">
              <a:xfrm>
                <a:off x="1774" y="2195"/>
                <a:ext cx="1483" cy="371"/>
                <a:chOff x="1392" y="1104"/>
                <a:chExt cx="1920" cy="480"/>
              </a:xfrm>
            </p:grpSpPr>
            <p:sp>
              <p:nvSpPr>
                <p:cNvPr id="52437" name="AutoShape 444">
                  <a:hlinkClick r:id="" action="ppaction://noaction" highlightClick="1"/>
                </p:cNvPr>
                <p:cNvSpPr>
                  <a:spLocks noChangeArrowheads="1"/>
                </p:cNvSpPr>
                <p:nvPr/>
              </p:nvSpPr>
              <p:spPr bwMode="auto">
                <a:xfrm>
                  <a:off x="139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438" name="AutoShape 445">
                  <a:hlinkClick r:id="" action="ppaction://noaction" highlightClick="1"/>
                </p:cNvPr>
                <p:cNvSpPr>
                  <a:spLocks noChangeArrowheads="1"/>
                </p:cNvSpPr>
                <p:nvPr/>
              </p:nvSpPr>
              <p:spPr bwMode="auto">
                <a:xfrm>
                  <a:off x="187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439" name="AutoShape 446">
                  <a:hlinkClick r:id="" action="ppaction://noaction" highlightClick="1"/>
                </p:cNvPr>
                <p:cNvSpPr>
                  <a:spLocks noChangeArrowheads="1"/>
                </p:cNvSpPr>
                <p:nvPr/>
              </p:nvSpPr>
              <p:spPr bwMode="auto">
                <a:xfrm>
                  <a:off x="235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440" name="AutoShape 447">
                  <a:hlinkClick r:id="" action="ppaction://noaction" highlightClick="1"/>
                </p:cNvPr>
                <p:cNvSpPr>
                  <a:spLocks noChangeArrowheads="1"/>
                </p:cNvSpPr>
                <p:nvPr/>
              </p:nvSpPr>
              <p:spPr bwMode="auto">
                <a:xfrm>
                  <a:off x="283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grpSp>
          <p:sp>
            <p:nvSpPr>
              <p:cNvPr id="52432" name="AutoShape 448">
                <a:hlinkClick r:id="" action="ppaction://noaction" highlightClick="1"/>
              </p:cNvPr>
              <p:cNvSpPr>
                <a:spLocks noChangeArrowheads="1"/>
              </p:cNvSpPr>
              <p:nvPr/>
            </p:nvSpPr>
            <p:spPr bwMode="auto">
              <a:xfrm>
                <a:off x="1774" y="2195"/>
                <a:ext cx="371"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33" name="AutoShape 449">
                <a:hlinkClick r:id="" action="ppaction://noaction" highlightClick="1"/>
              </p:cNvPr>
              <p:cNvSpPr>
                <a:spLocks noChangeArrowheads="1"/>
              </p:cNvSpPr>
              <p:nvPr/>
            </p:nvSpPr>
            <p:spPr bwMode="auto">
              <a:xfrm>
                <a:off x="2145" y="2195"/>
                <a:ext cx="370"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34" name="AutoShape 450">
                <a:hlinkClick r:id="" action="ppaction://noaction" highlightClick="1"/>
              </p:cNvPr>
              <p:cNvSpPr>
                <a:spLocks noChangeArrowheads="1"/>
              </p:cNvSpPr>
              <p:nvPr/>
            </p:nvSpPr>
            <p:spPr bwMode="auto">
              <a:xfrm>
                <a:off x="2515" y="2195"/>
                <a:ext cx="371"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35" name="AutoShape 451">
                <a:hlinkClick r:id="" action="ppaction://noaction" highlightClick="1"/>
              </p:cNvPr>
              <p:cNvSpPr>
                <a:spLocks noChangeArrowheads="1"/>
              </p:cNvSpPr>
              <p:nvPr/>
            </p:nvSpPr>
            <p:spPr bwMode="auto">
              <a:xfrm>
                <a:off x="2886" y="2197"/>
                <a:ext cx="371"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436" name="AutoShape 452">
                <a:hlinkClick r:id="" action="ppaction://noaction" highlightClick="1"/>
              </p:cNvPr>
              <p:cNvSpPr>
                <a:spLocks noChangeArrowheads="1"/>
              </p:cNvSpPr>
              <p:nvPr/>
            </p:nvSpPr>
            <p:spPr bwMode="auto">
              <a:xfrm>
                <a:off x="3257" y="2195"/>
                <a:ext cx="370"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grpSp>
        <p:sp>
          <p:nvSpPr>
            <p:cNvPr id="52430" name="AutoShape 453">
              <a:hlinkClick r:id="" action="ppaction://noaction" highlightClick="1"/>
            </p:cNvPr>
            <p:cNvSpPr>
              <a:spLocks noChangeArrowheads="1"/>
            </p:cNvSpPr>
            <p:nvPr/>
          </p:nvSpPr>
          <p:spPr bwMode="auto">
            <a:xfrm>
              <a:off x="3631" y="2195"/>
              <a:ext cx="370"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grpSp>
      <p:sp>
        <p:nvSpPr>
          <p:cNvPr id="140771" name="AutoShape 483"/>
          <p:cNvSpPr>
            <a:spLocks noChangeArrowheads="1"/>
          </p:cNvSpPr>
          <p:nvPr/>
        </p:nvSpPr>
        <p:spPr bwMode="auto">
          <a:xfrm>
            <a:off x="1771650" y="1204913"/>
            <a:ext cx="623888" cy="463550"/>
          </a:xfrm>
          <a:prstGeom prst="roundRect">
            <a:avLst>
              <a:gd name="adj" fmla="val 37671"/>
            </a:avLst>
          </a:prstGeom>
          <a:solidFill>
            <a:srgbClr val="FF99FF"/>
          </a:solidFill>
          <a:ln>
            <a:noFill/>
          </a:ln>
          <a:effectLst>
            <a:prstShdw prst="shdw17" dist="17961" dir="2700000">
              <a:srgbClr val="995C99"/>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000" b="1" smtClean="0">
                <a:solidFill>
                  <a:srgbClr val="0000FF"/>
                </a:solidFill>
              </a:rPr>
              <a:t>1</a:t>
            </a:r>
          </a:p>
        </p:txBody>
      </p:sp>
      <p:sp>
        <p:nvSpPr>
          <p:cNvPr id="140772" name="AutoShape 484"/>
          <p:cNvSpPr>
            <a:spLocks noChangeArrowheads="1"/>
          </p:cNvSpPr>
          <p:nvPr/>
        </p:nvSpPr>
        <p:spPr bwMode="auto">
          <a:xfrm>
            <a:off x="1771650" y="1797050"/>
            <a:ext cx="623888" cy="463550"/>
          </a:xfrm>
          <a:prstGeom prst="roundRect">
            <a:avLst>
              <a:gd name="adj" fmla="val 37671"/>
            </a:avLst>
          </a:prstGeom>
          <a:solidFill>
            <a:srgbClr val="FF99FF"/>
          </a:solidFill>
          <a:ln>
            <a:noFill/>
          </a:ln>
          <a:effectLst>
            <a:prstShdw prst="shdw17" dist="17961" dir="2700000">
              <a:srgbClr val="995C99"/>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000" b="1" smtClean="0">
                <a:solidFill>
                  <a:srgbClr val="0000FF"/>
                </a:solidFill>
              </a:rPr>
              <a:t>2</a:t>
            </a:r>
          </a:p>
        </p:txBody>
      </p:sp>
      <p:sp>
        <p:nvSpPr>
          <p:cNvPr id="140773" name="AutoShape 485"/>
          <p:cNvSpPr>
            <a:spLocks noChangeArrowheads="1"/>
          </p:cNvSpPr>
          <p:nvPr/>
        </p:nvSpPr>
        <p:spPr bwMode="auto">
          <a:xfrm>
            <a:off x="1773238" y="2390775"/>
            <a:ext cx="623887" cy="463550"/>
          </a:xfrm>
          <a:prstGeom prst="roundRect">
            <a:avLst>
              <a:gd name="adj" fmla="val 37671"/>
            </a:avLst>
          </a:prstGeom>
          <a:solidFill>
            <a:srgbClr val="FF99FF"/>
          </a:solidFill>
          <a:ln>
            <a:noFill/>
          </a:ln>
          <a:effectLst>
            <a:prstShdw prst="shdw17" dist="17961" dir="2700000">
              <a:srgbClr val="995C99"/>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000" b="1" smtClean="0">
                <a:solidFill>
                  <a:srgbClr val="0000FF"/>
                </a:solidFill>
              </a:rPr>
              <a:t>3</a:t>
            </a:r>
          </a:p>
        </p:txBody>
      </p:sp>
      <p:sp>
        <p:nvSpPr>
          <p:cNvPr id="140774" name="AutoShape 486"/>
          <p:cNvSpPr>
            <a:spLocks noChangeArrowheads="1"/>
          </p:cNvSpPr>
          <p:nvPr/>
        </p:nvSpPr>
        <p:spPr bwMode="auto">
          <a:xfrm>
            <a:off x="1773238" y="2984500"/>
            <a:ext cx="623887" cy="463550"/>
          </a:xfrm>
          <a:prstGeom prst="roundRect">
            <a:avLst>
              <a:gd name="adj" fmla="val 37671"/>
            </a:avLst>
          </a:prstGeom>
          <a:solidFill>
            <a:srgbClr val="FF99FF"/>
          </a:solidFill>
          <a:ln>
            <a:noFill/>
          </a:ln>
          <a:effectLst>
            <a:prstShdw prst="shdw17" dist="17961" dir="2700000">
              <a:srgbClr val="995C99"/>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000" b="1" smtClean="0">
                <a:solidFill>
                  <a:srgbClr val="0000FF"/>
                </a:solidFill>
              </a:rPr>
              <a:t>4</a:t>
            </a:r>
          </a:p>
        </p:txBody>
      </p:sp>
      <p:sp>
        <p:nvSpPr>
          <p:cNvPr id="140775" name="AutoShape 487"/>
          <p:cNvSpPr>
            <a:spLocks noChangeArrowheads="1"/>
          </p:cNvSpPr>
          <p:nvPr/>
        </p:nvSpPr>
        <p:spPr bwMode="auto">
          <a:xfrm>
            <a:off x="1773238" y="3576638"/>
            <a:ext cx="623887" cy="463550"/>
          </a:xfrm>
          <a:prstGeom prst="roundRect">
            <a:avLst>
              <a:gd name="adj" fmla="val 37671"/>
            </a:avLst>
          </a:prstGeom>
          <a:solidFill>
            <a:srgbClr val="FF99FF"/>
          </a:solidFill>
          <a:ln>
            <a:noFill/>
          </a:ln>
          <a:effectLst>
            <a:prstShdw prst="shdw17" dist="17961" dir="2700000">
              <a:srgbClr val="995C99"/>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000" b="1" smtClean="0">
                <a:solidFill>
                  <a:srgbClr val="0000FF"/>
                </a:solidFill>
              </a:rPr>
              <a:t>5</a:t>
            </a:r>
          </a:p>
        </p:txBody>
      </p:sp>
      <p:sp>
        <p:nvSpPr>
          <p:cNvPr id="140776" name="AutoShape 488"/>
          <p:cNvSpPr>
            <a:spLocks noChangeArrowheads="1"/>
          </p:cNvSpPr>
          <p:nvPr/>
        </p:nvSpPr>
        <p:spPr bwMode="auto">
          <a:xfrm>
            <a:off x="1773238" y="4170363"/>
            <a:ext cx="623887" cy="463550"/>
          </a:xfrm>
          <a:prstGeom prst="roundRect">
            <a:avLst>
              <a:gd name="adj" fmla="val 37671"/>
            </a:avLst>
          </a:prstGeom>
          <a:solidFill>
            <a:srgbClr val="FF99FF"/>
          </a:solidFill>
          <a:ln>
            <a:noFill/>
          </a:ln>
          <a:effectLst>
            <a:prstShdw prst="shdw17" dist="17961" dir="2700000">
              <a:srgbClr val="995C99"/>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000" b="1" smtClean="0">
                <a:solidFill>
                  <a:srgbClr val="0000FF"/>
                </a:solidFill>
              </a:rPr>
              <a:t>6</a:t>
            </a:r>
          </a:p>
        </p:txBody>
      </p:sp>
      <p:sp>
        <p:nvSpPr>
          <p:cNvPr id="140777" name="AutoShape 489"/>
          <p:cNvSpPr>
            <a:spLocks noChangeArrowheads="1"/>
          </p:cNvSpPr>
          <p:nvPr/>
        </p:nvSpPr>
        <p:spPr bwMode="auto">
          <a:xfrm>
            <a:off x="1773238" y="4764088"/>
            <a:ext cx="623887" cy="463550"/>
          </a:xfrm>
          <a:prstGeom prst="roundRect">
            <a:avLst>
              <a:gd name="adj" fmla="val 37671"/>
            </a:avLst>
          </a:prstGeom>
          <a:solidFill>
            <a:srgbClr val="FF99FF"/>
          </a:solidFill>
          <a:ln>
            <a:noFill/>
          </a:ln>
          <a:effectLst>
            <a:prstShdw prst="shdw17" dist="17961" dir="2700000">
              <a:srgbClr val="995C99"/>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000" b="1" smtClean="0">
                <a:solidFill>
                  <a:srgbClr val="0000FF"/>
                </a:solidFill>
              </a:rPr>
              <a:t>7</a:t>
            </a:r>
          </a:p>
        </p:txBody>
      </p:sp>
      <p:sp>
        <p:nvSpPr>
          <p:cNvPr id="52244" name="AutoShape 72"/>
          <p:cNvSpPr>
            <a:spLocks noChangeArrowheads="1"/>
          </p:cNvSpPr>
          <p:nvPr/>
        </p:nvSpPr>
        <p:spPr bwMode="auto">
          <a:xfrm>
            <a:off x="1266825" y="5572125"/>
            <a:ext cx="7767638" cy="911225"/>
          </a:xfrm>
          <a:prstGeom prst="roundRect">
            <a:avLst>
              <a:gd name="adj" fmla="val 16667"/>
            </a:avLst>
          </a:prstGeom>
          <a:gradFill rotWithShape="1">
            <a:gsLst>
              <a:gs pos="0">
                <a:srgbClr val="CCCCFF">
                  <a:alpha val="62999"/>
                </a:srgbClr>
              </a:gs>
              <a:gs pos="100000">
                <a:srgbClr val="FFFFFF">
                  <a:alpha val="64998"/>
                </a:srgbClr>
              </a:gs>
            </a:gsLst>
            <a:lin ang="0" scaled="1"/>
          </a:gradFill>
          <a:ln w="9525" algn="ctr">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914400" eaLnBrk="1" fontAlgn="base" hangingPunct="1">
              <a:lnSpc>
                <a:spcPct val="120000"/>
              </a:lnSpc>
              <a:spcBef>
                <a:spcPct val="0"/>
              </a:spcBef>
              <a:spcAft>
                <a:spcPct val="0"/>
              </a:spcAft>
            </a:pPr>
            <a:endParaRPr lang="en-US" sz="1600" smtClean="0">
              <a:solidFill>
                <a:srgbClr val="000000"/>
              </a:solidFill>
            </a:endParaRPr>
          </a:p>
        </p:txBody>
      </p:sp>
      <p:sp>
        <p:nvSpPr>
          <p:cNvPr id="140779" name="Rectangle 71"/>
          <p:cNvSpPr>
            <a:spLocks noChangeArrowheads="1"/>
          </p:cNvSpPr>
          <p:nvPr/>
        </p:nvSpPr>
        <p:spPr bwMode="auto">
          <a:xfrm>
            <a:off x="1514475" y="5688013"/>
            <a:ext cx="757237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914400" eaLnBrk="1" fontAlgn="base" hangingPunct="1">
              <a:lnSpc>
                <a:spcPct val="120000"/>
              </a:lnSpc>
              <a:spcBef>
                <a:spcPct val="0"/>
              </a:spcBef>
              <a:spcAft>
                <a:spcPct val="0"/>
              </a:spcAft>
            </a:pPr>
            <a:r>
              <a:rPr lang="en-US" sz="1600" smtClean="0">
                <a:solidFill>
                  <a:srgbClr val="009900"/>
                </a:solidFill>
              </a:rPr>
              <a:t>Đây là một dụng cụ làm bằng vật liệu trong suốt được giới hạn bởi 2 mặt cầu hoặc một mặt cầu và một mặt phẳng.</a:t>
            </a:r>
          </a:p>
        </p:txBody>
      </p:sp>
      <p:sp>
        <p:nvSpPr>
          <p:cNvPr id="11" name="Rounded Rectangle 10"/>
          <p:cNvSpPr/>
          <p:nvPr/>
        </p:nvSpPr>
        <p:spPr>
          <a:xfrm>
            <a:off x="114300" y="5691188"/>
            <a:ext cx="1087438" cy="700087"/>
          </a:xfrm>
          <a:prstGeom prst="roundRect">
            <a:avLst/>
          </a:prstGeom>
          <a:solidFill>
            <a:schemeClr val="accent3">
              <a:lumMod val="60000"/>
              <a:lumOff val="40000"/>
            </a:schemeClr>
          </a:solidFill>
          <a:effectLst>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defTabSz="914400">
              <a:defRPr/>
            </a:pPr>
            <a:endParaRPr lang="en-US">
              <a:solidFill>
                <a:srgbClr val="1F497D">
                  <a:lumMod val="75000"/>
                </a:srgbClr>
              </a:solidFill>
            </a:endParaRPr>
          </a:p>
        </p:txBody>
      </p:sp>
      <p:sp>
        <p:nvSpPr>
          <p:cNvPr id="216116" name="Rectangle 52"/>
          <p:cNvSpPr>
            <a:spLocks noChangeArrowheads="1"/>
          </p:cNvSpPr>
          <p:nvPr/>
        </p:nvSpPr>
        <p:spPr bwMode="auto">
          <a:xfrm>
            <a:off x="0" y="5611813"/>
            <a:ext cx="128746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4800" b="1" smtClean="0">
                <a:solidFill>
                  <a:srgbClr val="FF6600"/>
                </a:solidFill>
              </a:rPr>
              <a:t>?</a:t>
            </a:r>
          </a:p>
        </p:txBody>
      </p:sp>
      <p:grpSp>
        <p:nvGrpSpPr>
          <p:cNvPr id="140796" name="Group 508"/>
          <p:cNvGrpSpPr>
            <a:grpSpLocks/>
          </p:cNvGrpSpPr>
          <p:nvPr/>
        </p:nvGrpSpPr>
        <p:grpSpPr bwMode="auto">
          <a:xfrm>
            <a:off x="2913063" y="1158875"/>
            <a:ext cx="4706937" cy="592138"/>
            <a:chOff x="1392" y="538"/>
            <a:chExt cx="3840" cy="483"/>
          </a:xfrm>
        </p:grpSpPr>
        <p:grpSp>
          <p:nvGrpSpPr>
            <p:cNvPr id="52416" name="Group 509"/>
            <p:cNvGrpSpPr>
              <a:grpSpLocks/>
            </p:cNvGrpSpPr>
            <p:nvPr/>
          </p:nvGrpSpPr>
          <p:grpSpPr bwMode="auto">
            <a:xfrm>
              <a:off x="1392" y="538"/>
              <a:ext cx="1920" cy="480"/>
              <a:chOff x="1392" y="1104"/>
              <a:chExt cx="1920" cy="480"/>
            </a:xfrm>
          </p:grpSpPr>
          <p:sp>
            <p:nvSpPr>
              <p:cNvPr id="52425" name="AutoShape 510">
                <a:hlinkClick r:id="" action="ppaction://noaction" highlightClick="1"/>
              </p:cNvPr>
              <p:cNvSpPr>
                <a:spLocks noChangeArrowheads="1"/>
              </p:cNvSpPr>
              <p:nvPr/>
            </p:nvSpPr>
            <p:spPr bwMode="auto">
              <a:xfrm>
                <a:off x="1392" y="1104"/>
                <a:ext cx="480" cy="480"/>
              </a:xfrm>
              <a:prstGeom prst="actionButtonBlank">
                <a:avLst/>
              </a:prstGeom>
              <a:gradFill rotWithShape="1">
                <a:gsLst>
                  <a:gs pos="0">
                    <a:schemeClr val="bg1"/>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426" name="AutoShape 511">
                <a:hlinkClick r:id="" action="ppaction://noaction" highlightClick="1"/>
              </p:cNvPr>
              <p:cNvSpPr>
                <a:spLocks noChangeArrowheads="1"/>
              </p:cNvSpPr>
              <p:nvPr/>
            </p:nvSpPr>
            <p:spPr bwMode="auto">
              <a:xfrm>
                <a:off x="1872" y="1104"/>
                <a:ext cx="480" cy="480"/>
              </a:xfrm>
              <a:prstGeom prst="actionButtonBlank">
                <a:avLst/>
              </a:prstGeom>
              <a:gradFill rotWithShape="1">
                <a:gsLst>
                  <a:gs pos="0">
                    <a:schemeClr val="bg1"/>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427" name="AutoShape 512">
                <a:hlinkClick r:id="" action="ppaction://noaction" highlightClick="1"/>
              </p:cNvPr>
              <p:cNvSpPr>
                <a:spLocks noChangeArrowheads="1"/>
              </p:cNvSpPr>
              <p:nvPr/>
            </p:nvSpPr>
            <p:spPr bwMode="auto">
              <a:xfrm>
                <a:off x="2352" y="1104"/>
                <a:ext cx="480" cy="480"/>
              </a:xfrm>
              <a:prstGeom prst="actionButtonBlank">
                <a:avLst/>
              </a:prstGeom>
              <a:gradFill rotWithShape="1">
                <a:gsLst>
                  <a:gs pos="0">
                    <a:schemeClr val="bg1"/>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428" name="AutoShape 513">
                <a:hlinkClick r:id="" action="ppaction://noaction" highlightClick="1"/>
              </p:cNvPr>
              <p:cNvSpPr>
                <a:spLocks noChangeArrowheads="1"/>
              </p:cNvSpPr>
              <p:nvPr/>
            </p:nvSpPr>
            <p:spPr bwMode="auto">
              <a:xfrm>
                <a:off x="2832" y="1104"/>
                <a:ext cx="480" cy="480"/>
              </a:xfrm>
              <a:prstGeom prst="actionButtonBlank">
                <a:avLst/>
              </a:prstGeom>
              <a:gradFill rotWithShape="1">
                <a:gsLst>
                  <a:gs pos="0">
                    <a:schemeClr val="bg1"/>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grpSp>
        <p:sp>
          <p:nvSpPr>
            <p:cNvPr id="52417" name="AutoShape 514">
              <a:hlinkClick r:id="" action="ppaction://noaction" highlightClick="1"/>
            </p:cNvPr>
            <p:cNvSpPr>
              <a:spLocks noChangeArrowheads="1"/>
            </p:cNvSpPr>
            <p:nvPr/>
          </p:nvSpPr>
          <p:spPr bwMode="auto">
            <a:xfrm>
              <a:off x="1392" y="538"/>
              <a:ext cx="480" cy="480"/>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1</a:t>
              </a:r>
            </a:p>
          </p:txBody>
        </p:sp>
        <p:sp>
          <p:nvSpPr>
            <p:cNvPr id="52418" name="AutoShape 515">
              <a:hlinkClick r:id="" action="ppaction://noaction" highlightClick="1"/>
            </p:cNvPr>
            <p:cNvSpPr>
              <a:spLocks noChangeArrowheads="1"/>
            </p:cNvSpPr>
            <p:nvPr/>
          </p:nvSpPr>
          <p:spPr bwMode="auto">
            <a:xfrm>
              <a:off x="1872" y="538"/>
              <a:ext cx="480" cy="480"/>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2</a:t>
              </a:r>
            </a:p>
          </p:txBody>
        </p:sp>
        <p:sp>
          <p:nvSpPr>
            <p:cNvPr id="52419" name="AutoShape 516">
              <a:hlinkClick r:id="" action="ppaction://noaction" highlightClick="1"/>
            </p:cNvPr>
            <p:cNvSpPr>
              <a:spLocks noChangeArrowheads="1"/>
            </p:cNvSpPr>
            <p:nvPr/>
          </p:nvSpPr>
          <p:spPr bwMode="auto">
            <a:xfrm>
              <a:off x="2352" y="538"/>
              <a:ext cx="480" cy="480"/>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3</a:t>
              </a:r>
            </a:p>
          </p:txBody>
        </p:sp>
        <p:sp>
          <p:nvSpPr>
            <p:cNvPr id="52420" name="AutoShape 517">
              <a:hlinkClick r:id="" action="ppaction://noaction" highlightClick="1"/>
            </p:cNvPr>
            <p:cNvSpPr>
              <a:spLocks noChangeArrowheads="1"/>
            </p:cNvSpPr>
            <p:nvPr/>
          </p:nvSpPr>
          <p:spPr bwMode="auto">
            <a:xfrm>
              <a:off x="2832" y="541"/>
              <a:ext cx="480" cy="480"/>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4</a:t>
              </a:r>
            </a:p>
          </p:txBody>
        </p:sp>
        <p:sp>
          <p:nvSpPr>
            <p:cNvPr id="52421" name="AutoShape 518">
              <a:hlinkClick r:id="" action="ppaction://noaction" highlightClick="1"/>
            </p:cNvPr>
            <p:cNvSpPr>
              <a:spLocks noChangeArrowheads="1"/>
            </p:cNvSpPr>
            <p:nvPr/>
          </p:nvSpPr>
          <p:spPr bwMode="auto">
            <a:xfrm>
              <a:off x="3312" y="538"/>
              <a:ext cx="480" cy="480"/>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5</a:t>
              </a:r>
            </a:p>
          </p:txBody>
        </p:sp>
        <p:sp>
          <p:nvSpPr>
            <p:cNvPr id="52422" name="AutoShape 519">
              <a:hlinkClick r:id="" action="ppaction://noaction" highlightClick="1"/>
            </p:cNvPr>
            <p:cNvSpPr>
              <a:spLocks noChangeArrowheads="1"/>
            </p:cNvSpPr>
            <p:nvPr/>
          </p:nvSpPr>
          <p:spPr bwMode="auto">
            <a:xfrm>
              <a:off x="3792" y="538"/>
              <a:ext cx="480" cy="480"/>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6</a:t>
              </a:r>
            </a:p>
          </p:txBody>
        </p:sp>
        <p:sp>
          <p:nvSpPr>
            <p:cNvPr id="52423" name="AutoShape 520">
              <a:hlinkClick r:id="" action="ppaction://noaction" highlightClick="1"/>
            </p:cNvPr>
            <p:cNvSpPr>
              <a:spLocks noChangeArrowheads="1"/>
            </p:cNvSpPr>
            <p:nvPr/>
          </p:nvSpPr>
          <p:spPr bwMode="auto">
            <a:xfrm>
              <a:off x="4272" y="538"/>
              <a:ext cx="480" cy="480"/>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7</a:t>
              </a:r>
            </a:p>
          </p:txBody>
        </p:sp>
        <p:sp>
          <p:nvSpPr>
            <p:cNvPr id="52424" name="AutoShape 521">
              <a:hlinkClick r:id="" action="ppaction://noaction" highlightClick="1"/>
            </p:cNvPr>
            <p:cNvSpPr>
              <a:spLocks noChangeArrowheads="1"/>
            </p:cNvSpPr>
            <p:nvPr/>
          </p:nvSpPr>
          <p:spPr bwMode="auto">
            <a:xfrm>
              <a:off x="4752" y="538"/>
              <a:ext cx="480" cy="480"/>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8</a:t>
              </a:r>
            </a:p>
          </p:txBody>
        </p:sp>
      </p:grpSp>
      <p:grpSp>
        <p:nvGrpSpPr>
          <p:cNvPr id="140826" name="Group 538"/>
          <p:cNvGrpSpPr>
            <a:grpSpLocks/>
          </p:cNvGrpSpPr>
          <p:nvPr/>
        </p:nvGrpSpPr>
        <p:grpSpPr bwMode="auto">
          <a:xfrm>
            <a:off x="2913063" y="1725613"/>
            <a:ext cx="5287962" cy="592137"/>
            <a:chOff x="1835" y="1101"/>
            <a:chExt cx="3331" cy="373"/>
          </a:xfrm>
        </p:grpSpPr>
        <p:grpSp>
          <p:nvGrpSpPr>
            <p:cNvPr id="52401" name="Group 537"/>
            <p:cNvGrpSpPr>
              <a:grpSpLocks/>
            </p:cNvGrpSpPr>
            <p:nvPr/>
          </p:nvGrpSpPr>
          <p:grpSpPr bwMode="auto">
            <a:xfrm>
              <a:off x="1835" y="1101"/>
              <a:ext cx="2965" cy="373"/>
              <a:chOff x="1835" y="1105"/>
              <a:chExt cx="2965" cy="373"/>
            </a:xfrm>
          </p:grpSpPr>
          <p:grpSp>
            <p:nvGrpSpPr>
              <p:cNvPr id="52403" name="Group 523"/>
              <p:cNvGrpSpPr>
                <a:grpSpLocks/>
              </p:cNvGrpSpPr>
              <p:nvPr/>
            </p:nvGrpSpPr>
            <p:grpSpPr bwMode="auto">
              <a:xfrm>
                <a:off x="1835" y="1105"/>
                <a:ext cx="1483" cy="371"/>
                <a:chOff x="1392" y="1104"/>
                <a:chExt cx="1920" cy="480"/>
              </a:xfrm>
            </p:grpSpPr>
            <p:sp>
              <p:nvSpPr>
                <p:cNvPr id="52412" name="AutoShape 524">
                  <a:hlinkClick r:id="" action="ppaction://noaction" highlightClick="1"/>
                </p:cNvPr>
                <p:cNvSpPr>
                  <a:spLocks noChangeArrowheads="1"/>
                </p:cNvSpPr>
                <p:nvPr/>
              </p:nvSpPr>
              <p:spPr bwMode="auto">
                <a:xfrm>
                  <a:off x="1392" y="1104"/>
                  <a:ext cx="480" cy="480"/>
                </a:xfrm>
                <a:prstGeom prst="actionButtonBlank">
                  <a:avLst/>
                </a:prstGeom>
                <a:gradFill rotWithShape="1">
                  <a:gsLst>
                    <a:gs pos="0">
                      <a:schemeClr val="bg1"/>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413" name="AutoShape 525">
                  <a:hlinkClick r:id="" action="ppaction://noaction" highlightClick="1"/>
                </p:cNvPr>
                <p:cNvSpPr>
                  <a:spLocks noChangeArrowheads="1"/>
                </p:cNvSpPr>
                <p:nvPr/>
              </p:nvSpPr>
              <p:spPr bwMode="auto">
                <a:xfrm>
                  <a:off x="1872" y="1104"/>
                  <a:ext cx="480" cy="480"/>
                </a:xfrm>
                <a:prstGeom prst="actionButtonBlank">
                  <a:avLst/>
                </a:prstGeom>
                <a:gradFill rotWithShape="1">
                  <a:gsLst>
                    <a:gs pos="0">
                      <a:schemeClr val="bg1"/>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414" name="AutoShape 526">
                  <a:hlinkClick r:id="" action="ppaction://noaction" highlightClick="1"/>
                </p:cNvPr>
                <p:cNvSpPr>
                  <a:spLocks noChangeArrowheads="1"/>
                </p:cNvSpPr>
                <p:nvPr/>
              </p:nvSpPr>
              <p:spPr bwMode="auto">
                <a:xfrm>
                  <a:off x="2352" y="1104"/>
                  <a:ext cx="480" cy="480"/>
                </a:xfrm>
                <a:prstGeom prst="actionButtonBlank">
                  <a:avLst/>
                </a:prstGeom>
                <a:gradFill rotWithShape="1">
                  <a:gsLst>
                    <a:gs pos="0">
                      <a:schemeClr val="bg1"/>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415" name="AutoShape 527">
                  <a:hlinkClick r:id="" action="ppaction://noaction" highlightClick="1"/>
                </p:cNvPr>
                <p:cNvSpPr>
                  <a:spLocks noChangeArrowheads="1"/>
                </p:cNvSpPr>
                <p:nvPr/>
              </p:nvSpPr>
              <p:spPr bwMode="auto">
                <a:xfrm>
                  <a:off x="2832" y="1104"/>
                  <a:ext cx="480" cy="480"/>
                </a:xfrm>
                <a:prstGeom prst="actionButtonBlank">
                  <a:avLst/>
                </a:prstGeom>
                <a:gradFill rotWithShape="1">
                  <a:gsLst>
                    <a:gs pos="0">
                      <a:schemeClr val="bg1"/>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grpSp>
          <p:sp>
            <p:nvSpPr>
              <p:cNvPr id="52404" name="AutoShape 528">
                <a:hlinkClick r:id="" action="ppaction://noaction" highlightClick="1"/>
              </p:cNvPr>
              <p:cNvSpPr>
                <a:spLocks noChangeArrowheads="1"/>
              </p:cNvSpPr>
              <p:nvPr/>
            </p:nvSpPr>
            <p:spPr bwMode="auto">
              <a:xfrm>
                <a:off x="1835" y="1105"/>
                <a:ext cx="371"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1</a:t>
                </a:r>
              </a:p>
            </p:txBody>
          </p:sp>
          <p:sp>
            <p:nvSpPr>
              <p:cNvPr id="52405" name="AutoShape 529">
                <a:hlinkClick r:id="" action="ppaction://noaction" highlightClick="1"/>
              </p:cNvPr>
              <p:cNvSpPr>
                <a:spLocks noChangeArrowheads="1"/>
              </p:cNvSpPr>
              <p:nvPr/>
            </p:nvSpPr>
            <p:spPr bwMode="auto">
              <a:xfrm>
                <a:off x="2206" y="1105"/>
                <a:ext cx="370"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2</a:t>
                </a:r>
              </a:p>
            </p:txBody>
          </p:sp>
          <p:sp>
            <p:nvSpPr>
              <p:cNvPr id="52406" name="AutoShape 530">
                <a:hlinkClick r:id="" action="ppaction://noaction" highlightClick="1"/>
              </p:cNvPr>
              <p:cNvSpPr>
                <a:spLocks noChangeArrowheads="1"/>
              </p:cNvSpPr>
              <p:nvPr/>
            </p:nvSpPr>
            <p:spPr bwMode="auto">
              <a:xfrm>
                <a:off x="2576" y="1105"/>
                <a:ext cx="371"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3</a:t>
                </a:r>
              </a:p>
            </p:txBody>
          </p:sp>
          <p:sp>
            <p:nvSpPr>
              <p:cNvPr id="52407" name="AutoShape 531">
                <a:hlinkClick r:id="" action="ppaction://noaction" highlightClick="1"/>
              </p:cNvPr>
              <p:cNvSpPr>
                <a:spLocks noChangeArrowheads="1"/>
              </p:cNvSpPr>
              <p:nvPr/>
            </p:nvSpPr>
            <p:spPr bwMode="auto">
              <a:xfrm>
                <a:off x="2947" y="1107"/>
                <a:ext cx="371"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4</a:t>
                </a:r>
              </a:p>
            </p:txBody>
          </p:sp>
          <p:sp>
            <p:nvSpPr>
              <p:cNvPr id="52408" name="AutoShape 532">
                <a:hlinkClick r:id="" action="ppaction://noaction" highlightClick="1"/>
              </p:cNvPr>
              <p:cNvSpPr>
                <a:spLocks noChangeArrowheads="1"/>
              </p:cNvSpPr>
              <p:nvPr/>
            </p:nvSpPr>
            <p:spPr bwMode="auto">
              <a:xfrm>
                <a:off x="3318" y="1105"/>
                <a:ext cx="370"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5</a:t>
                </a:r>
              </a:p>
            </p:txBody>
          </p:sp>
          <p:sp>
            <p:nvSpPr>
              <p:cNvPr id="52409" name="AutoShape 533">
                <a:hlinkClick r:id="" action="ppaction://noaction" highlightClick="1"/>
              </p:cNvPr>
              <p:cNvSpPr>
                <a:spLocks noChangeArrowheads="1"/>
              </p:cNvSpPr>
              <p:nvPr/>
            </p:nvSpPr>
            <p:spPr bwMode="auto">
              <a:xfrm>
                <a:off x="3688" y="1105"/>
                <a:ext cx="371"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6</a:t>
                </a:r>
              </a:p>
            </p:txBody>
          </p:sp>
          <p:sp>
            <p:nvSpPr>
              <p:cNvPr id="52410" name="AutoShape 534">
                <a:hlinkClick r:id="" action="ppaction://noaction" highlightClick="1"/>
              </p:cNvPr>
              <p:cNvSpPr>
                <a:spLocks noChangeArrowheads="1"/>
              </p:cNvSpPr>
              <p:nvPr/>
            </p:nvSpPr>
            <p:spPr bwMode="auto">
              <a:xfrm>
                <a:off x="4059" y="1105"/>
                <a:ext cx="370"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7</a:t>
                </a:r>
              </a:p>
            </p:txBody>
          </p:sp>
          <p:sp>
            <p:nvSpPr>
              <p:cNvPr id="52411" name="AutoShape 535">
                <a:hlinkClick r:id="" action="ppaction://noaction" highlightClick="1"/>
              </p:cNvPr>
              <p:cNvSpPr>
                <a:spLocks noChangeArrowheads="1"/>
              </p:cNvSpPr>
              <p:nvPr/>
            </p:nvSpPr>
            <p:spPr bwMode="auto">
              <a:xfrm>
                <a:off x="4429" y="1105"/>
                <a:ext cx="371"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8</a:t>
                </a:r>
              </a:p>
            </p:txBody>
          </p:sp>
        </p:grpSp>
        <p:sp>
          <p:nvSpPr>
            <p:cNvPr id="52402" name="AutoShape 536">
              <a:hlinkClick r:id="" action="ppaction://noaction" highlightClick="1"/>
            </p:cNvPr>
            <p:cNvSpPr>
              <a:spLocks noChangeArrowheads="1"/>
            </p:cNvSpPr>
            <p:nvPr/>
          </p:nvSpPr>
          <p:spPr bwMode="auto">
            <a:xfrm>
              <a:off x="4795" y="1101"/>
              <a:ext cx="371"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9</a:t>
              </a:r>
            </a:p>
          </p:txBody>
        </p:sp>
      </p:grpSp>
      <p:grpSp>
        <p:nvGrpSpPr>
          <p:cNvPr id="140841" name="Group 553"/>
          <p:cNvGrpSpPr>
            <a:grpSpLocks/>
          </p:cNvGrpSpPr>
          <p:nvPr/>
        </p:nvGrpSpPr>
        <p:grpSpPr bwMode="auto">
          <a:xfrm>
            <a:off x="4689475" y="2308225"/>
            <a:ext cx="2941638" cy="592138"/>
            <a:chOff x="2219" y="1654"/>
            <a:chExt cx="1853" cy="373"/>
          </a:xfrm>
        </p:grpSpPr>
        <p:sp>
          <p:nvSpPr>
            <p:cNvPr id="52396" name="AutoShape 545">
              <a:hlinkClick r:id="" action="ppaction://noaction" highlightClick="1"/>
            </p:cNvPr>
            <p:cNvSpPr>
              <a:spLocks noChangeArrowheads="1"/>
            </p:cNvSpPr>
            <p:nvPr/>
          </p:nvSpPr>
          <p:spPr bwMode="auto">
            <a:xfrm>
              <a:off x="2219" y="1654"/>
              <a:ext cx="371"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1</a:t>
              </a:r>
            </a:p>
          </p:txBody>
        </p:sp>
        <p:sp>
          <p:nvSpPr>
            <p:cNvPr id="52397" name="AutoShape 546">
              <a:hlinkClick r:id="" action="ppaction://noaction" highlightClick="1"/>
            </p:cNvPr>
            <p:cNvSpPr>
              <a:spLocks noChangeArrowheads="1"/>
            </p:cNvSpPr>
            <p:nvPr/>
          </p:nvSpPr>
          <p:spPr bwMode="auto">
            <a:xfrm>
              <a:off x="2590" y="1654"/>
              <a:ext cx="370"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2</a:t>
              </a:r>
            </a:p>
          </p:txBody>
        </p:sp>
        <p:sp>
          <p:nvSpPr>
            <p:cNvPr id="52398" name="AutoShape 547">
              <a:hlinkClick r:id="" action="ppaction://noaction" highlightClick="1"/>
            </p:cNvPr>
            <p:cNvSpPr>
              <a:spLocks noChangeArrowheads="1"/>
            </p:cNvSpPr>
            <p:nvPr/>
          </p:nvSpPr>
          <p:spPr bwMode="auto">
            <a:xfrm>
              <a:off x="2960" y="1654"/>
              <a:ext cx="371"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3</a:t>
              </a:r>
            </a:p>
          </p:txBody>
        </p:sp>
        <p:sp>
          <p:nvSpPr>
            <p:cNvPr id="52399" name="AutoShape 548">
              <a:hlinkClick r:id="" action="ppaction://noaction" highlightClick="1"/>
            </p:cNvPr>
            <p:cNvSpPr>
              <a:spLocks noChangeArrowheads="1"/>
            </p:cNvSpPr>
            <p:nvPr/>
          </p:nvSpPr>
          <p:spPr bwMode="auto">
            <a:xfrm>
              <a:off x="3331" y="1656"/>
              <a:ext cx="371"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4</a:t>
              </a:r>
            </a:p>
          </p:txBody>
        </p:sp>
        <p:sp>
          <p:nvSpPr>
            <p:cNvPr id="52400" name="AutoShape 549">
              <a:hlinkClick r:id="" action="ppaction://noaction" highlightClick="1"/>
            </p:cNvPr>
            <p:cNvSpPr>
              <a:spLocks noChangeArrowheads="1"/>
            </p:cNvSpPr>
            <p:nvPr/>
          </p:nvSpPr>
          <p:spPr bwMode="auto">
            <a:xfrm>
              <a:off x="3702" y="1654"/>
              <a:ext cx="370"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5</a:t>
              </a:r>
            </a:p>
          </p:txBody>
        </p:sp>
      </p:grpSp>
      <p:grpSp>
        <p:nvGrpSpPr>
          <p:cNvPr id="140862" name="Group 574"/>
          <p:cNvGrpSpPr>
            <a:grpSpLocks/>
          </p:cNvGrpSpPr>
          <p:nvPr/>
        </p:nvGrpSpPr>
        <p:grpSpPr bwMode="auto">
          <a:xfrm>
            <a:off x="2936875" y="2890838"/>
            <a:ext cx="3530600" cy="592137"/>
            <a:chOff x="1835" y="1891"/>
            <a:chExt cx="2224" cy="373"/>
          </a:xfrm>
        </p:grpSpPr>
        <p:grpSp>
          <p:nvGrpSpPr>
            <p:cNvPr id="52385" name="Group 561"/>
            <p:cNvGrpSpPr>
              <a:grpSpLocks/>
            </p:cNvGrpSpPr>
            <p:nvPr/>
          </p:nvGrpSpPr>
          <p:grpSpPr bwMode="auto">
            <a:xfrm>
              <a:off x="1835" y="1891"/>
              <a:ext cx="1483" cy="371"/>
              <a:chOff x="1392" y="1104"/>
              <a:chExt cx="1920" cy="480"/>
            </a:xfrm>
          </p:grpSpPr>
          <p:sp>
            <p:nvSpPr>
              <p:cNvPr id="52392" name="AutoShape 562">
                <a:hlinkClick r:id="" action="ppaction://noaction" highlightClick="1"/>
              </p:cNvPr>
              <p:cNvSpPr>
                <a:spLocks noChangeArrowheads="1"/>
              </p:cNvSpPr>
              <p:nvPr/>
            </p:nvSpPr>
            <p:spPr bwMode="auto">
              <a:xfrm>
                <a:off x="1392" y="1104"/>
                <a:ext cx="480" cy="480"/>
              </a:xfrm>
              <a:prstGeom prst="actionButtonBlank">
                <a:avLst/>
              </a:prstGeom>
              <a:gradFill rotWithShape="1">
                <a:gsLst>
                  <a:gs pos="0">
                    <a:schemeClr val="bg1"/>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393" name="AutoShape 563">
                <a:hlinkClick r:id="" action="ppaction://noaction" highlightClick="1"/>
              </p:cNvPr>
              <p:cNvSpPr>
                <a:spLocks noChangeArrowheads="1"/>
              </p:cNvSpPr>
              <p:nvPr/>
            </p:nvSpPr>
            <p:spPr bwMode="auto">
              <a:xfrm>
                <a:off x="1872" y="1104"/>
                <a:ext cx="480" cy="480"/>
              </a:xfrm>
              <a:prstGeom prst="actionButtonBlank">
                <a:avLst/>
              </a:prstGeom>
              <a:gradFill rotWithShape="1">
                <a:gsLst>
                  <a:gs pos="0">
                    <a:schemeClr val="bg1"/>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394" name="AutoShape 564">
                <a:hlinkClick r:id="" action="ppaction://noaction" highlightClick="1"/>
              </p:cNvPr>
              <p:cNvSpPr>
                <a:spLocks noChangeArrowheads="1"/>
              </p:cNvSpPr>
              <p:nvPr/>
            </p:nvSpPr>
            <p:spPr bwMode="auto">
              <a:xfrm>
                <a:off x="2352" y="1104"/>
                <a:ext cx="480" cy="480"/>
              </a:xfrm>
              <a:prstGeom prst="actionButtonBlank">
                <a:avLst/>
              </a:prstGeom>
              <a:gradFill rotWithShape="1">
                <a:gsLst>
                  <a:gs pos="0">
                    <a:schemeClr val="bg1"/>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395" name="AutoShape 565">
                <a:hlinkClick r:id="" action="ppaction://noaction" highlightClick="1"/>
              </p:cNvPr>
              <p:cNvSpPr>
                <a:spLocks noChangeArrowheads="1"/>
              </p:cNvSpPr>
              <p:nvPr/>
            </p:nvSpPr>
            <p:spPr bwMode="auto">
              <a:xfrm>
                <a:off x="2832" y="1104"/>
                <a:ext cx="480" cy="480"/>
              </a:xfrm>
              <a:prstGeom prst="actionButtonBlank">
                <a:avLst/>
              </a:prstGeom>
              <a:gradFill rotWithShape="1">
                <a:gsLst>
                  <a:gs pos="0">
                    <a:schemeClr val="bg1"/>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grpSp>
        <p:sp>
          <p:nvSpPr>
            <p:cNvPr id="52386" name="AutoShape 566">
              <a:hlinkClick r:id="" action="ppaction://noaction" highlightClick="1"/>
            </p:cNvPr>
            <p:cNvSpPr>
              <a:spLocks noChangeArrowheads="1"/>
            </p:cNvSpPr>
            <p:nvPr/>
          </p:nvSpPr>
          <p:spPr bwMode="auto">
            <a:xfrm>
              <a:off x="1835" y="1891"/>
              <a:ext cx="371"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1</a:t>
              </a:r>
            </a:p>
          </p:txBody>
        </p:sp>
        <p:sp>
          <p:nvSpPr>
            <p:cNvPr id="52387" name="AutoShape 567">
              <a:hlinkClick r:id="" action="ppaction://noaction" highlightClick="1"/>
            </p:cNvPr>
            <p:cNvSpPr>
              <a:spLocks noChangeArrowheads="1"/>
            </p:cNvSpPr>
            <p:nvPr/>
          </p:nvSpPr>
          <p:spPr bwMode="auto">
            <a:xfrm>
              <a:off x="2206" y="1891"/>
              <a:ext cx="370"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2</a:t>
              </a:r>
            </a:p>
          </p:txBody>
        </p:sp>
        <p:sp>
          <p:nvSpPr>
            <p:cNvPr id="52388" name="AutoShape 568">
              <a:hlinkClick r:id="" action="ppaction://noaction" highlightClick="1"/>
            </p:cNvPr>
            <p:cNvSpPr>
              <a:spLocks noChangeArrowheads="1"/>
            </p:cNvSpPr>
            <p:nvPr/>
          </p:nvSpPr>
          <p:spPr bwMode="auto">
            <a:xfrm>
              <a:off x="2576" y="1891"/>
              <a:ext cx="371"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3</a:t>
              </a:r>
            </a:p>
          </p:txBody>
        </p:sp>
        <p:sp>
          <p:nvSpPr>
            <p:cNvPr id="52389" name="AutoShape 569">
              <a:hlinkClick r:id="" action="ppaction://noaction" highlightClick="1"/>
            </p:cNvPr>
            <p:cNvSpPr>
              <a:spLocks noChangeArrowheads="1"/>
            </p:cNvSpPr>
            <p:nvPr/>
          </p:nvSpPr>
          <p:spPr bwMode="auto">
            <a:xfrm>
              <a:off x="2947" y="1893"/>
              <a:ext cx="371"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4</a:t>
              </a:r>
            </a:p>
          </p:txBody>
        </p:sp>
        <p:sp>
          <p:nvSpPr>
            <p:cNvPr id="52390" name="AutoShape 570">
              <a:hlinkClick r:id="" action="ppaction://noaction" highlightClick="1"/>
            </p:cNvPr>
            <p:cNvSpPr>
              <a:spLocks noChangeArrowheads="1"/>
            </p:cNvSpPr>
            <p:nvPr/>
          </p:nvSpPr>
          <p:spPr bwMode="auto">
            <a:xfrm>
              <a:off x="3318" y="1891"/>
              <a:ext cx="370"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5</a:t>
              </a:r>
            </a:p>
          </p:txBody>
        </p:sp>
        <p:sp>
          <p:nvSpPr>
            <p:cNvPr id="52391" name="AutoShape 571">
              <a:hlinkClick r:id="" action="ppaction://noaction" highlightClick="1"/>
            </p:cNvPr>
            <p:cNvSpPr>
              <a:spLocks noChangeArrowheads="1"/>
            </p:cNvSpPr>
            <p:nvPr/>
          </p:nvSpPr>
          <p:spPr bwMode="auto">
            <a:xfrm>
              <a:off x="3688" y="1891"/>
              <a:ext cx="371"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6</a:t>
              </a:r>
            </a:p>
          </p:txBody>
        </p:sp>
      </p:grpSp>
      <p:grpSp>
        <p:nvGrpSpPr>
          <p:cNvPr id="140877" name="Group 589"/>
          <p:cNvGrpSpPr>
            <a:grpSpLocks/>
          </p:cNvGrpSpPr>
          <p:nvPr/>
        </p:nvGrpSpPr>
        <p:grpSpPr bwMode="auto">
          <a:xfrm>
            <a:off x="3527425" y="4083050"/>
            <a:ext cx="3530600" cy="592138"/>
            <a:chOff x="1835" y="1891"/>
            <a:chExt cx="2224" cy="373"/>
          </a:xfrm>
        </p:grpSpPr>
        <p:grpSp>
          <p:nvGrpSpPr>
            <p:cNvPr id="52374" name="Group 590"/>
            <p:cNvGrpSpPr>
              <a:grpSpLocks/>
            </p:cNvGrpSpPr>
            <p:nvPr/>
          </p:nvGrpSpPr>
          <p:grpSpPr bwMode="auto">
            <a:xfrm>
              <a:off x="1835" y="1891"/>
              <a:ext cx="1483" cy="371"/>
              <a:chOff x="1392" y="1104"/>
              <a:chExt cx="1920" cy="480"/>
            </a:xfrm>
          </p:grpSpPr>
          <p:sp>
            <p:nvSpPr>
              <p:cNvPr id="52381" name="AutoShape 591">
                <a:hlinkClick r:id="" action="ppaction://noaction" highlightClick="1"/>
              </p:cNvPr>
              <p:cNvSpPr>
                <a:spLocks noChangeArrowheads="1"/>
              </p:cNvSpPr>
              <p:nvPr/>
            </p:nvSpPr>
            <p:spPr bwMode="auto">
              <a:xfrm>
                <a:off x="1392" y="1104"/>
                <a:ext cx="480" cy="480"/>
              </a:xfrm>
              <a:prstGeom prst="actionButtonBlank">
                <a:avLst/>
              </a:prstGeom>
              <a:gradFill rotWithShape="1">
                <a:gsLst>
                  <a:gs pos="0">
                    <a:schemeClr val="bg1"/>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382" name="AutoShape 592">
                <a:hlinkClick r:id="" action="ppaction://noaction" highlightClick="1"/>
              </p:cNvPr>
              <p:cNvSpPr>
                <a:spLocks noChangeArrowheads="1"/>
              </p:cNvSpPr>
              <p:nvPr/>
            </p:nvSpPr>
            <p:spPr bwMode="auto">
              <a:xfrm>
                <a:off x="1872" y="1104"/>
                <a:ext cx="480" cy="480"/>
              </a:xfrm>
              <a:prstGeom prst="actionButtonBlank">
                <a:avLst/>
              </a:prstGeom>
              <a:gradFill rotWithShape="1">
                <a:gsLst>
                  <a:gs pos="0">
                    <a:schemeClr val="bg1"/>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383" name="AutoShape 593">
                <a:hlinkClick r:id="" action="ppaction://noaction" highlightClick="1"/>
              </p:cNvPr>
              <p:cNvSpPr>
                <a:spLocks noChangeArrowheads="1"/>
              </p:cNvSpPr>
              <p:nvPr/>
            </p:nvSpPr>
            <p:spPr bwMode="auto">
              <a:xfrm>
                <a:off x="2352" y="1104"/>
                <a:ext cx="480" cy="480"/>
              </a:xfrm>
              <a:prstGeom prst="actionButtonBlank">
                <a:avLst/>
              </a:prstGeom>
              <a:gradFill rotWithShape="1">
                <a:gsLst>
                  <a:gs pos="0">
                    <a:schemeClr val="bg1"/>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384" name="AutoShape 594">
                <a:hlinkClick r:id="" action="ppaction://noaction" highlightClick="1"/>
              </p:cNvPr>
              <p:cNvSpPr>
                <a:spLocks noChangeArrowheads="1"/>
              </p:cNvSpPr>
              <p:nvPr/>
            </p:nvSpPr>
            <p:spPr bwMode="auto">
              <a:xfrm>
                <a:off x="2832" y="1104"/>
                <a:ext cx="480" cy="480"/>
              </a:xfrm>
              <a:prstGeom prst="actionButtonBlank">
                <a:avLst/>
              </a:prstGeom>
              <a:gradFill rotWithShape="1">
                <a:gsLst>
                  <a:gs pos="0">
                    <a:schemeClr val="bg1"/>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grpSp>
        <p:sp>
          <p:nvSpPr>
            <p:cNvPr id="52375" name="AutoShape 595">
              <a:hlinkClick r:id="" action="ppaction://noaction" highlightClick="1"/>
            </p:cNvPr>
            <p:cNvSpPr>
              <a:spLocks noChangeArrowheads="1"/>
            </p:cNvSpPr>
            <p:nvPr/>
          </p:nvSpPr>
          <p:spPr bwMode="auto">
            <a:xfrm>
              <a:off x="1835" y="1891"/>
              <a:ext cx="371"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1</a:t>
              </a:r>
            </a:p>
          </p:txBody>
        </p:sp>
        <p:sp>
          <p:nvSpPr>
            <p:cNvPr id="52376" name="AutoShape 596">
              <a:hlinkClick r:id="" action="ppaction://noaction" highlightClick="1"/>
            </p:cNvPr>
            <p:cNvSpPr>
              <a:spLocks noChangeArrowheads="1"/>
            </p:cNvSpPr>
            <p:nvPr/>
          </p:nvSpPr>
          <p:spPr bwMode="auto">
            <a:xfrm>
              <a:off x="2206" y="1891"/>
              <a:ext cx="370"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2</a:t>
              </a:r>
            </a:p>
          </p:txBody>
        </p:sp>
        <p:sp>
          <p:nvSpPr>
            <p:cNvPr id="52377" name="AutoShape 597">
              <a:hlinkClick r:id="" action="ppaction://noaction" highlightClick="1"/>
            </p:cNvPr>
            <p:cNvSpPr>
              <a:spLocks noChangeArrowheads="1"/>
            </p:cNvSpPr>
            <p:nvPr/>
          </p:nvSpPr>
          <p:spPr bwMode="auto">
            <a:xfrm>
              <a:off x="2576" y="1891"/>
              <a:ext cx="371"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3</a:t>
              </a:r>
            </a:p>
          </p:txBody>
        </p:sp>
        <p:sp>
          <p:nvSpPr>
            <p:cNvPr id="52378" name="AutoShape 598">
              <a:hlinkClick r:id="" action="ppaction://noaction" highlightClick="1"/>
            </p:cNvPr>
            <p:cNvSpPr>
              <a:spLocks noChangeArrowheads="1"/>
            </p:cNvSpPr>
            <p:nvPr/>
          </p:nvSpPr>
          <p:spPr bwMode="auto">
            <a:xfrm>
              <a:off x="2947" y="1893"/>
              <a:ext cx="371"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4</a:t>
              </a:r>
            </a:p>
          </p:txBody>
        </p:sp>
        <p:sp>
          <p:nvSpPr>
            <p:cNvPr id="52379" name="AutoShape 599">
              <a:hlinkClick r:id="" action="ppaction://noaction" highlightClick="1"/>
            </p:cNvPr>
            <p:cNvSpPr>
              <a:spLocks noChangeArrowheads="1"/>
            </p:cNvSpPr>
            <p:nvPr/>
          </p:nvSpPr>
          <p:spPr bwMode="auto">
            <a:xfrm>
              <a:off x="3318" y="1891"/>
              <a:ext cx="370"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5</a:t>
              </a:r>
            </a:p>
          </p:txBody>
        </p:sp>
        <p:sp>
          <p:nvSpPr>
            <p:cNvPr id="52380" name="AutoShape 600">
              <a:hlinkClick r:id="" action="ppaction://noaction" highlightClick="1"/>
            </p:cNvPr>
            <p:cNvSpPr>
              <a:spLocks noChangeArrowheads="1"/>
            </p:cNvSpPr>
            <p:nvPr/>
          </p:nvSpPr>
          <p:spPr bwMode="auto">
            <a:xfrm>
              <a:off x="3688" y="1891"/>
              <a:ext cx="371"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6</a:t>
              </a:r>
            </a:p>
          </p:txBody>
        </p:sp>
      </p:grpSp>
      <p:grpSp>
        <p:nvGrpSpPr>
          <p:cNvPr id="52253" name="Group 601"/>
          <p:cNvGrpSpPr>
            <a:grpSpLocks/>
          </p:cNvGrpSpPr>
          <p:nvPr/>
        </p:nvGrpSpPr>
        <p:grpSpPr bwMode="auto">
          <a:xfrm>
            <a:off x="5292725" y="4667250"/>
            <a:ext cx="3535363" cy="592138"/>
            <a:chOff x="1774" y="2195"/>
            <a:chExt cx="2227" cy="373"/>
          </a:xfrm>
        </p:grpSpPr>
        <p:grpSp>
          <p:nvGrpSpPr>
            <p:cNvPr id="52362" name="Group 602"/>
            <p:cNvGrpSpPr>
              <a:grpSpLocks/>
            </p:cNvGrpSpPr>
            <p:nvPr/>
          </p:nvGrpSpPr>
          <p:grpSpPr bwMode="auto">
            <a:xfrm>
              <a:off x="1774" y="2195"/>
              <a:ext cx="1853" cy="373"/>
              <a:chOff x="1774" y="2195"/>
              <a:chExt cx="1853" cy="373"/>
            </a:xfrm>
          </p:grpSpPr>
          <p:grpSp>
            <p:nvGrpSpPr>
              <p:cNvPr id="52364" name="Group 603"/>
              <p:cNvGrpSpPr>
                <a:grpSpLocks/>
              </p:cNvGrpSpPr>
              <p:nvPr/>
            </p:nvGrpSpPr>
            <p:grpSpPr bwMode="auto">
              <a:xfrm>
                <a:off x="1774" y="2195"/>
                <a:ext cx="1483" cy="371"/>
                <a:chOff x="1392" y="1104"/>
                <a:chExt cx="1920" cy="480"/>
              </a:xfrm>
            </p:grpSpPr>
            <p:sp>
              <p:nvSpPr>
                <p:cNvPr id="52370" name="AutoShape 604">
                  <a:hlinkClick r:id="" action="ppaction://noaction" highlightClick="1"/>
                </p:cNvPr>
                <p:cNvSpPr>
                  <a:spLocks noChangeArrowheads="1"/>
                </p:cNvSpPr>
                <p:nvPr/>
              </p:nvSpPr>
              <p:spPr bwMode="auto">
                <a:xfrm>
                  <a:off x="139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371" name="AutoShape 605">
                  <a:hlinkClick r:id="" action="ppaction://noaction" highlightClick="1"/>
                </p:cNvPr>
                <p:cNvSpPr>
                  <a:spLocks noChangeArrowheads="1"/>
                </p:cNvSpPr>
                <p:nvPr/>
              </p:nvSpPr>
              <p:spPr bwMode="auto">
                <a:xfrm>
                  <a:off x="187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372" name="AutoShape 606">
                  <a:hlinkClick r:id="" action="ppaction://noaction" highlightClick="1"/>
                </p:cNvPr>
                <p:cNvSpPr>
                  <a:spLocks noChangeArrowheads="1"/>
                </p:cNvSpPr>
                <p:nvPr/>
              </p:nvSpPr>
              <p:spPr bwMode="auto">
                <a:xfrm>
                  <a:off x="235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373" name="AutoShape 607">
                  <a:hlinkClick r:id="" action="ppaction://noaction" highlightClick="1"/>
                </p:cNvPr>
                <p:cNvSpPr>
                  <a:spLocks noChangeArrowheads="1"/>
                </p:cNvSpPr>
                <p:nvPr/>
              </p:nvSpPr>
              <p:spPr bwMode="auto">
                <a:xfrm>
                  <a:off x="2832" y="1104"/>
                  <a:ext cx="480" cy="48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grpSp>
          <p:sp>
            <p:nvSpPr>
              <p:cNvPr id="52365" name="AutoShape 608">
                <a:hlinkClick r:id="" action="ppaction://noaction" highlightClick="1"/>
              </p:cNvPr>
              <p:cNvSpPr>
                <a:spLocks noChangeArrowheads="1"/>
              </p:cNvSpPr>
              <p:nvPr/>
            </p:nvSpPr>
            <p:spPr bwMode="auto">
              <a:xfrm>
                <a:off x="1774" y="2195"/>
                <a:ext cx="371"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366" name="AutoShape 609">
                <a:hlinkClick r:id="" action="ppaction://noaction" highlightClick="1"/>
              </p:cNvPr>
              <p:cNvSpPr>
                <a:spLocks noChangeArrowheads="1"/>
              </p:cNvSpPr>
              <p:nvPr/>
            </p:nvSpPr>
            <p:spPr bwMode="auto">
              <a:xfrm>
                <a:off x="2145" y="2195"/>
                <a:ext cx="370"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367" name="AutoShape 610">
                <a:hlinkClick r:id="" action="ppaction://noaction" highlightClick="1"/>
              </p:cNvPr>
              <p:cNvSpPr>
                <a:spLocks noChangeArrowheads="1"/>
              </p:cNvSpPr>
              <p:nvPr/>
            </p:nvSpPr>
            <p:spPr bwMode="auto">
              <a:xfrm>
                <a:off x="2515" y="2195"/>
                <a:ext cx="371"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368" name="AutoShape 611">
                <a:hlinkClick r:id="" action="ppaction://noaction" highlightClick="1"/>
              </p:cNvPr>
              <p:cNvSpPr>
                <a:spLocks noChangeArrowheads="1"/>
              </p:cNvSpPr>
              <p:nvPr/>
            </p:nvSpPr>
            <p:spPr bwMode="auto">
              <a:xfrm>
                <a:off x="2886" y="2197"/>
                <a:ext cx="371"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369" name="AutoShape 612">
                <a:hlinkClick r:id="" action="ppaction://noaction" highlightClick="1"/>
              </p:cNvPr>
              <p:cNvSpPr>
                <a:spLocks noChangeArrowheads="1"/>
              </p:cNvSpPr>
              <p:nvPr/>
            </p:nvSpPr>
            <p:spPr bwMode="auto">
              <a:xfrm>
                <a:off x="3257" y="2195"/>
                <a:ext cx="370"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grpSp>
        <p:sp>
          <p:nvSpPr>
            <p:cNvPr id="52363" name="AutoShape 613">
              <a:hlinkClick r:id="" action="ppaction://noaction" highlightClick="1"/>
            </p:cNvPr>
            <p:cNvSpPr>
              <a:spLocks noChangeArrowheads="1"/>
            </p:cNvSpPr>
            <p:nvPr/>
          </p:nvSpPr>
          <p:spPr bwMode="auto">
            <a:xfrm>
              <a:off x="3631" y="2195"/>
              <a:ext cx="370"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grpSp>
      <p:grpSp>
        <p:nvGrpSpPr>
          <p:cNvPr id="140902" name="Group 614"/>
          <p:cNvGrpSpPr>
            <a:grpSpLocks/>
          </p:cNvGrpSpPr>
          <p:nvPr/>
        </p:nvGrpSpPr>
        <p:grpSpPr bwMode="auto">
          <a:xfrm>
            <a:off x="5297488" y="4667250"/>
            <a:ext cx="3530600" cy="592138"/>
            <a:chOff x="1835" y="1891"/>
            <a:chExt cx="2224" cy="373"/>
          </a:xfrm>
        </p:grpSpPr>
        <p:grpSp>
          <p:nvGrpSpPr>
            <p:cNvPr id="52351" name="Group 615"/>
            <p:cNvGrpSpPr>
              <a:grpSpLocks/>
            </p:cNvGrpSpPr>
            <p:nvPr/>
          </p:nvGrpSpPr>
          <p:grpSpPr bwMode="auto">
            <a:xfrm>
              <a:off x="1835" y="1891"/>
              <a:ext cx="1483" cy="371"/>
              <a:chOff x="1392" y="1104"/>
              <a:chExt cx="1920" cy="480"/>
            </a:xfrm>
          </p:grpSpPr>
          <p:sp>
            <p:nvSpPr>
              <p:cNvPr id="52358" name="AutoShape 616">
                <a:hlinkClick r:id="" action="ppaction://noaction" highlightClick="1"/>
              </p:cNvPr>
              <p:cNvSpPr>
                <a:spLocks noChangeArrowheads="1"/>
              </p:cNvSpPr>
              <p:nvPr/>
            </p:nvSpPr>
            <p:spPr bwMode="auto">
              <a:xfrm>
                <a:off x="1392" y="1104"/>
                <a:ext cx="480" cy="480"/>
              </a:xfrm>
              <a:prstGeom prst="actionButtonBlank">
                <a:avLst/>
              </a:prstGeom>
              <a:gradFill rotWithShape="1">
                <a:gsLst>
                  <a:gs pos="0">
                    <a:schemeClr val="bg1"/>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359" name="AutoShape 617">
                <a:hlinkClick r:id="" action="ppaction://noaction" highlightClick="1"/>
              </p:cNvPr>
              <p:cNvSpPr>
                <a:spLocks noChangeArrowheads="1"/>
              </p:cNvSpPr>
              <p:nvPr/>
            </p:nvSpPr>
            <p:spPr bwMode="auto">
              <a:xfrm>
                <a:off x="1872" y="1104"/>
                <a:ext cx="480" cy="480"/>
              </a:xfrm>
              <a:prstGeom prst="actionButtonBlank">
                <a:avLst/>
              </a:prstGeom>
              <a:gradFill rotWithShape="1">
                <a:gsLst>
                  <a:gs pos="0">
                    <a:schemeClr val="bg1"/>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360" name="AutoShape 618">
                <a:hlinkClick r:id="" action="ppaction://noaction" highlightClick="1"/>
              </p:cNvPr>
              <p:cNvSpPr>
                <a:spLocks noChangeArrowheads="1"/>
              </p:cNvSpPr>
              <p:nvPr/>
            </p:nvSpPr>
            <p:spPr bwMode="auto">
              <a:xfrm>
                <a:off x="2352" y="1104"/>
                <a:ext cx="480" cy="480"/>
              </a:xfrm>
              <a:prstGeom prst="actionButtonBlank">
                <a:avLst/>
              </a:prstGeom>
              <a:gradFill rotWithShape="1">
                <a:gsLst>
                  <a:gs pos="0">
                    <a:schemeClr val="bg1"/>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361" name="AutoShape 619">
                <a:hlinkClick r:id="" action="ppaction://noaction" highlightClick="1"/>
              </p:cNvPr>
              <p:cNvSpPr>
                <a:spLocks noChangeArrowheads="1"/>
              </p:cNvSpPr>
              <p:nvPr/>
            </p:nvSpPr>
            <p:spPr bwMode="auto">
              <a:xfrm>
                <a:off x="2832" y="1104"/>
                <a:ext cx="480" cy="480"/>
              </a:xfrm>
              <a:prstGeom prst="actionButtonBlank">
                <a:avLst/>
              </a:prstGeom>
              <a:gradFill rotWithShape="1">
                <a:gsLst>
                  <a:gs pos="0">
                    <a:schemeClr val="bg1"/>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grpSp>
        <p:sp>
          <p:nvSpPr>
            <p:cNvPr id="52352" name="AutoShape 620">
              <a:hlinkClick r:id="" action="ppaction://noaction" highlightClick="1"/>
            </p:cNvPr>
            <p:cNvSpPr>
              <a:spLocks noChangeArrowheads="1"/>
            </p:cNvSpPr>
            <p:nvPr/>
          </p:nvSpPr>
          <p:spPr bwMode="auto">
            <a:xfrm>
              <a:off x="1835" y="1891"/>
              <a:ext cx="371"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1</a:t>
              </a:r>
            </a:p>
          </p:txBody>
        </p:sp>
        <p:sp>
          <p:nvSpPr>
            <p:cNvPr id="52353" name="AutoShape 621">
              <a:hlinkClick r:id="" action="ppaction://noaction" highlightClick="1"/>
            </p:cNvPr>
            <p:cNvSpPr>
              <a:spLocks noChangeArrowheads="1"/>
            </p:cNvSpPr>
            <p:nvPr/>
          </p:nvSpPr>
          <p:spPr bwMode="auto">
            <a:xfrm>
              <a:off x="2206" y="1891"/>
              <a:ext cx="370"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2</a:t>
              </a:r>
            </a:p>
          </p:txBody>
        </p:sp>
        <p:sp>
          <p:nvSpPr>
            <p:cNvPr id="52354" name="AutoShape 622">
              <a:hlinkClick r:id="" action="ppaction://noaction" highlightClick="1"/>
            </p:cNvPr>
            <p:cNvSpPr>
              <a:spLocks noChangeArrowheads="1"/>
            </p:cNvSpPr>
            <p:nvPr/>
          </p:nvSpPr>
          <p:spPr bwMode="auto">
            <a:xfrm>
              <a:off x="2576" y="1891"/>
              <a:ext cx="371"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3</a:t>
              </a:r>
            </a:p>
          </p:txBody>
        </p:sp>
        <p:sp>
          <p:nvSpPr>
            <p:cNvPr id="52355" name="AutoShape 623">
              <a:hlinkClick r:id="" action="ppaction://noaction" highlightClick="1"/>
            </p:cNvPr>
            <p:cNvSpPr>
              <a:spLocks noChangeArrowheads="1"/>
            </p:cNvSpPr>
            <p:nvPr/>
          </p:nvSpPr>
          <p:spPr bwMode="auto">
            <a:xfrm>
              <a:off x="2947" y="1893"/>
              <a:ext cx="371"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4</a:t>
              </a:r>
            </a:p>
          </p:txBody>
        </p:sp>
        <p:sp>
          <p:nvSpPr>
            <p:cNvPr id="52356" name="AutoShape 624">
              <a:hlinkClick r:id="" action="ppaction://noaction" highlightClick="1"/>
            </p:cNvPr>
            <p:cNvSpPr>
              <a:spLocks noChangeArrowheads="1"/>
            </p:cNvSpPr>
            <p:nvPr/>
          </p:nvSpPr>
          <p:spPr bwMode="auto">
            <a:xfrm>
              <a:off x="3318" y="1891"/>
              <a:ext cx="370"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5</a:t>
              </a:r>
            </a:p>
          </p:txBody>
        </p:sp>
        <p:sp>
          <p:nvSpPr>
            <p:cNvPr id="52357" name="AutoShape 625">
              <a:hlinkClick r:id="" action="ppaction://noaction" highlightClick="1"/>
            </p:cNvPr>
            <p:cNvSpPr>
              <a:spLocks noChangeArrowheads="1"/>
            </p:cNvSpPr>
            <p:nvPr/>
          </p:nvSpPr>
          <p:spPr bwMode="auto">
            <a:xfrm>
              <a:off x="3688" y="1891"/>
              <a:ext cx="371"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6</a:t>
              </a:r>
            </a:p>
          </p:txBody>
        </p:sp>
      </p:grpSp>
      <p:grpSp>
        <p:nvGrpSpPr>
          <p:cNvPr id="140914" name="Group 626"/>
          <p:cNvGrpSpPr>
            <a:grpSpLocks/>
          </p:cNvGrpSpPr>
          <p:nvPr/>
        </p:nvGrpSpPr>
        <p:grpSpPr bwMode="auto">
          <a:xfrm>
            <a:off x="2913063" y="1144588"/>
            <a:ext cx="4706937" cy="592137"/>
            <a:chOff x="1392" y="538"/>
            <a:chExt cx="3840" cy="483"/>
          </a:xfrm>
        </p:grpSpPr>
        <p:grpSp>
          <p:nvGrpSpPr>
            <p:cNvPr id="52338" name="Group 627"/>
            <p:cNvGrpSpPr>
              <a:grpSpLocks/>
            </p:cNvGrpSpPr>
            <p:nvPr/>
          </p:nvGrpSpPr>
          <p:grpSpPr bwMode="auto">
            <a:xfrm>
              <a:off x="1392" y="538"/>
              <a:ext cx="1920" cy="480"/>
              <a:chOff x="1392" y="1104"/>
              <a:chExt cx="1920" cy="480"/>
            </a:xfrm>
          </p:grpSpPr>
          <p:sp>
            <p:nvSpPr>
              <p:cNvPr id="52347" name="AutoShape 628">
                <a:hlinkClick r:id="" action="ppaction://noaction" highlightClick="1"/>
              </p:cNvPr>
              <p:cNvSpPr>
                <a:spLocks noChangeArrowheads="1"/>
              </p:cNvSpPr>
              <p:nvPr/>
            </p:nvSpPr>
            <p:spPr bwMode="auto">
              <a:xfrm>
                <a:off x="1392" y="1104"/>
                <a:ext cx="480" cy="480"/>
              </a:xfrm>
              <a:prstGeom prst="actionButtonBlank">
                <a:avLst/>
              </a:prstGeom>
              <a:gradFill rotWithShape="1">
                <a:gsLst>
                  <a:gs pos="0">
                    <a:schemeClr val="bg1"/>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348" name="AutoShape 629">
                <a:hlinkClick r:id="" action="ppaction://noaction" highlightClick="1"/>
              </p:cNvPr>
              <p:cNvSpPr>
                <a:spLocks noChangeArrowheads="1"/>
              </p:cNvSpPr>
              <p:nvPr/>
            </p:nvSpPr>
            <p:spPr bwMode="auto">
              <a:xfrm>
                <a:off x="1872" y="1104"/>
                <a:ext cx="480" cy="480"/>
              </a:xfrm>
              <a:prstGeom prst="actionButtonBlank">
                <a:avLst/>
              </a:prstGeom>
              <a:gradFill rotWithShape="1">
                <a:gsLst>
                  <a:gs pos="0">
                    <a:schemeClr val="bg1"/>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349" name="AutoShape 630">
                <a:hlinkClick r:id="" action="ppaction://noaction" highlightClick="1"/>
              </p:cNvPr>
              <p:cNvSpPr>
                <a:spLocks noChangeArrowheads="1"/>
              </p:cNvSpPr>
              <p:nvPr/>
            </p:nvSpPr>
            <p:spPr bwMode="auto">
              <a:xfrm>
                <a:off x="2352" y="1104"/>
                <a:ext cx="480" cy="480"/>
              </a:xfrm>
              <a:prstGeom prst="actionButtonBlank">
                <a:avLst/>
              </a:prstGeom>
              <a:gradFill rotWithShape="1">
                <a:gsLst>
                  <a:gs pos="0">
                    <a:schemeClr val="bg1"/>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350" name="AutoShape 631">
                <a:hlinkClick r:id="" action="ppaction://noaction" highlightClick="1"/>
              </p:cNvPr>
              <p:cNvSpPr>
                <a:spLocks noChangeArrowheads="1"/>
              </p:cNvSpPr>
              <p:nvPr/>
            </p:nvSpPr>
            <p:spPr bwMode="auto">
              <a:xfrm>
                <a:off x="2832" y="1104"/>
                <a:ext cx="480" cy="480"/>
              </a:xfrm>
              <a:prstGeom prst="actionButtonBlank">
                <a:avLst/>
              </a:prstGeom>
              <a:gradFill rotWithShape="1">
                <a:gsLst>
                  <a:gs pos="0">
                    <a:schemeClr val="bg1"/>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grpSp>
        <p:sp>
          <p:nvSpPr>
            <p:cNvPr id="52339" name="AutoShape 632">
              <a:hlinkClick r:id="" action="ppaction://noaction" highlightClick="1"/>
            </p:cNvPr>
            <p:cNvSpPr>
              <a:spLocks noChangeArrowheads="1"/>
            </p:cNvSpPr>
            <p:nvPr/>
          </p:nvSpPr>
          <p:spPr bwMode="auto">
            <a:xfrm>
              <a:off x="1392" y="538"/>
              <a:ext cx="480" cy="480"/>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dirty="0" smtClean="0">
                  <a:solidFill>
                    <a:srgbClr val="0000FF"/>
                  </a:solidFill>
                  <a:latin typeface="VNI-Times" pitchFamily="2" charset="0"/>
                </a:rPr>
                <a:t>T</a:t>
              </a:r>
            </a:p>
          </p:txBody>
        </p:sp>
        <p:sp>
          <p:nvSpPr>
            <p:cNvPr id="52340" name="AutoShape 633">
              <a:hlinkClick r:id="" action="ppaction://noaction" highlightClick="1"/>
            </p:cNvPr>
            <p:cNvSpPr>
              <a:spLocks noChangeArrowheads="1"/>
            </p:cNvSpPr>
            <p:nvPr/>
          </p:nvSpPr>
          <p:spPr bwMode="auto">
            <a:xfrm>
              <a:off x="1872" y="538"/>
              <a:ext cx="480" cy="480"/>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dirty="0" smtClean="0">
                  <a:solidFill>
                    <a:srgbClr val="0000FF"/>
                  </a:solidFill>
                  <a:latin typeface="VNI-Times" pitchFamily="2" charset="0"/>
                </a:rPr>
                <a:t>H</a:t>
              </a:r>
            </a:p>
          </p:txBody>
        </p:sp>
        <p:sp>
          <p:nvSpPr>
            <p:cNvPr id="52341" name="AutoShape 634">
              <a:hlinkClick r:id="" action="ppaction://noaction" highlightClick="1"/>
            </p:cNvPr>
            <p:cNvSpPr>
              <a:spLocks noChangeArrowheads="1"/>
            </p:cNvSpPr>
            <p:nvPr/>
          </p:nvSpPr>
          <p:spPr bwMode="auto">
            <a:xfrm>
              <a:off x="2352" y="538"/>
              <a:ext cx="480" cy="480"/>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dirty="0">
                  <a:solidFill>
                    <a:srgbClr val="0000FF"/>
                  </a:solidFill>
                  <a:latin typeface="VNI-Times" pitchFamily="2" charset="0"/>
                </a:rPr>
                <a:t>Ấ</a:t>
              </a:r>
              <a:endParaRPr lang="en-US" sz="2400" dirty="0" smtClean="0">
                <a:solidFill>
                  <a:srgbClr val="0000FF"/>
                </a:solidFill>
                <a:latin typeface="VNI-Times" pitchFamily="2" charset="0"/>
              </a:endParaRPr>
            </a:p>
          </p:txBody>
        </p:sp>
        <p:sp>
          <p:nvSpPr>
            <p:cNvPr id="52342" name="AutoShape 635">
              <a:hlinkClick r:id="" action="ppaction://noaction" highlightClick="1"/>
            </p:cNvPr>
            <p:cNvSpPr>
              <a:spLocks noChangeArrowheads="1"/>
            </p:cNvSpPr>
            <p:nvPr/>
          </p:nvSpPr>
          <p:spPr bwMode="auto">
            <a:xfrm>
              <a:off x="2832" y="541"/>
              <a:ext cx="480" cy="480"/>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U</a:t>
              </a:r>
            </a:p>
          </p:txBody>
        </p:sp>
        <p:sp>
          <p:nvSpPr>
            <p:cNvPr id="52343" name="AutoShape 636">
              <a:hlinkClick r:id="" action="ppaction://noaction" highlightClick="1"/>
            </p:cNvPr>
            <p:cNvSpPr>
              <a:spLocks noChangeArrowheads="1"/>
            </p:cNvSpPr>
            <p:nvPr/>
          </p:nvSpPr>
          <p:spPr bwMode="auto">
            <a:xfrm>
              <a:off x="3312" y="538"/>
              <a:ext cx="480" cy="480"/>
            </a:xfrm>
            <a:prstGeom prst="actionButtonBlank">
              <a:avLst/>
            </a:prstGeom>
            <a:gradFill rotWithShape="1">
              <a:gsLst>
                <a:gs pos="0">
                  <a:srgbClr val="FFFFFF"/>
                </a:gs>
                <a:gs pos="100000">
                  <a:srgbClr val="FF0066"/>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K</a:t>
              </a:r>
            </a:p>
          </p:txBody>
        </p:sp>
        <p:sp>
          <p:nvSpPr>
            <p:cNvPr id="52344" name="AutoShape 637">
              <a:hlinkClick r:id="" action="ppaction://noaction" highlightClick="1"/>
            </p:cNvPr>
            <p:cNvSpPr>
              <a:spLocks noChangeArrowheads="1"/>
            </p:cNvSpPr>
            <p:nvPr/>
          </p:nvSpPr>
          <p:spPr bwMode="auto">
            <a:xfrm>
              <a:off x="3792" y="538"/>
              <a:ext cx="480" cy="480"/>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Í</a:t>
              </a:r>
            </a:p>
          </p:txBody>
        </p:sp>
        <p:sp>
          <p:nvSpPr>
            <p:cNvPr id="52345" name="AutoShape 638">
              <a:hlinkClick r:id="" action="ppaction://noaction" highlightClick="1"/>
            </p:cNvPr>
            <p:cNvSpPr>
              <a:spLocks noChangeArrowheads="1"/>
            </p:cNvSpPr>
            <p:nvPr/>
          </p:nvSpPr>
          <p:spPr bwMode="auto">
            <a:xfrm>
              <a:off x="4272" y="538"/>
              <a:ext cx="480" cy="480"/>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N</a:t>
              </a:r>
            </a:p>
          </p:txBody>
        </p:sp>
        <p:sp>
          <p:nvSpPr>
            <p:cNvPr id="52346" name="AutoShape 639">
              <a:hlinkClick r:id="" action="ppaction://noaction" highlightClick="1"/>
            </p:cNvPr>
            <p:cNvSpPr>
              <a:spLocks noChangeArrowheads="1"/>
            </p:cNvSpPr>
            <p:nvPr/>
          </p:nvSpPr>
          <p:spPr bwMode="auto">
            <a:xfrm>
              <a:off x="4752" y="538"/>
              <a:ext cx="480" cy="480"/>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H</a:t>
              </a:r>
            </a:p>
          </p:txBody>
        </p:sp>
      </p:grpSp>
      <p:grpSp>
        <p:nvGrpSpPr>
          <p:cNvPr id="140944" name="Group 656"/>
          <p:cNvGrpSpPr>
            <a:grpSpLocks/>
          </p:cNvGrpSpPr>
          <p:nvPr/>
        </p:nvGrpSpPr>
        <p:grpSpPr bwMode="auto">
          <a:xfrm>
            <a:off x="2913063" y="1725613"/>
            <a:ext cx="5286375" cy="592137"/>
            <a:chOff x="1872" y="1214"/>
            <a:chExt cx="3330" cy="373"/>
          </a:xfrm>
        </p:grpSpPr>
        <p:grpSp>
          <p:nvGrpSpPr>
            <p:cNvPr id="52323" name="Group 655"/>
            <p:cNvGrpSpPr>
              <a:grpSpLocks/>
            </p:cNvGrpSpPr>
            <p:nvPr/>
          </p:nvGrpSpPr>
          <p:grpSpPr bwMode="auto">
            <a:xfrm>
              <a:off x="1872" y="1214"/>
              <a:ext cx="2965" cy="373"/>
              <a:chOff x="1872" y="1214"/>
              <a:chExt cx="2965" cy="373"/>
            </a:xfrm>
          </p:grpSpPr>
          <p:grpSp>
            <p:nvGrpSpPr>
              <p:cNvPr id="52325" name="Group 641"/>
              <p:cNvGrpSpPr>
                <a:grpSpLocks/>
              </p:cNvGrpSpPr>
              <p:nvPr/>
            </p:nvGrpSpPr>
            <p:grpSpPr bwMode="auto">
              <a:xfrm>
                <a:off x="1872" y="1214"/>
                <a:ext cx="1483" cy="371"/>
                <a:chOff x="1392" y="1104"/>
                <a:chExt cx="1920" cy="480"/>
              </a:xfrm>
            </p:grpSpPr>
            <p:sp>
              <p:nvSpPr>
                <p:cNvPr id="52334" name="AutoShape 642">
                  <a:hlinkClick r:id="" action="ppaction://noaction" highlightClick="1"/>
                </p:cNvPr>
                <p:cNvSpPr>
                  <a:spLocks noChangeArrowheads="1"/>
                </p:cNvSpPr>
                <p:nvPr/>
              </p:nvSpPr>
              <p:spPr bwMode="auto">
                <a:xfrm>
                  <a:off x="1392" y="1104"/>
                  <a:ext cx="480" cy="480"/>
                </a:xfrm>
                <a:prstGeom prst="actionButtonBlank">
                  <a:avLst/>
                </a:prstGeom>
                <a:gradFill rotWithShape="1">
                  <a:gsLst>
                    <a:gs pos="0">
                      <a:schemeClr val="bg1"/>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335" name="AutoShape 643">
                  <a:hlinkClick r:id="" action="ppaction://noaction" highlightClick="1"/>
                </p:cNvPr>
                <p:cNvSpPr>
                  <a:spLocks noChangeArrowheads="1"/>
                </p:cNvSpPr>
                <p:nvPr/>
              </p:nvSpPr>
              <p:spPr bwMode="auto">
                <a:xfrm>
                  <a:off x="1872" y="1104"/>
                  <a:ext cx="480" cy="480"/>
                </a:xfrm>
                <a:prstGeom prst="actionButtonBlank">
                  <a:avLst/>
                </a:prstGeom>
                <a:gradFill rotWithShape="1">
                  <a:gsLst>
                    <a:gs pos="0">
                      <a:schemeClr val="bg1"/>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336" name="AutoShape 644">
                  <a:hlinkClick r:id="" action="ppaction://noaction" highlightClick="1"/>
                </p:cNvPr>
                <p:cNvSpPr>
                  <a:spLocks noChangeArrowheads="1"/>
                </p:cNvSpPr>
                <p:nvPr/>
              </p:nvSpPr>
              <p:spPr bwMode="auto">
                <a:xfrm>
                  <a:off x="2352" y="1104"/>
                  <a:ext cx="480" cy="480"/>
                </a:xfrm>
                <a:prstGeom prst="actionButtonBlank">
                  <a:avLst/>
                </a:prstGeom>
                <a:gradFill rotWithShape="1">
                  <a:gsLst>
                    <a:gs pos="0">
                      <a:schemeClr val="bg1"/>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337" name="AutoShape 645">
                  <a:hlinkClick r:id="" action="ppaction://noaction" highlightClick="1"/>
                </p:cNvPr>
                <p:cNvSpPr>
                  <a:spLocks noChangeArrowheads="1"/>
                </p:cNvSpPr>
                <p:nvPr/>
              </p:nvSpPr>
              <p:spPr bwMode="auto">
                <a:xfrm>
                  <a:off x="2832" y="1104"/>
                  <a:ext cx="480" cy="480"/>
                </a:xfrm>
                <a:prstGeom prst="actionButtonBlank">
                  <a:avLst/>
                </a:prstGeom>
                <a:gradFill rotWithShape="1">
                  <a:gsLst>
                    <a:gs pos="0">
                      <a:schemeClr val="bg1"/>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grpSp>
          <p:sp>
            <p:nvSpPr>
              <p:cNvPr id="52326" name="AutoShape 646">
                <a:hlinkClick r:id="" action="ppaction://noaction" highlightClick="1"/>
              </p:cNvPr>
              <p:cNvSpPr>
                <a:spLocks noChangeArrowheads="1"/>
              </p:cNvSpPr>
              <p:nvPr/>
            </p:nvSpPr>
            <p:spPr bwMode="auto">
              <a:xfrm>
                <a:off x="1872" y="1214"/>
                <a:ext cx="371"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S</a:t>
                </a:r>
              </a:p>
            </p:txBody>
          </p:sp>
          <p:sp>
            <p:nvSpPr>
              <p:cNvPr id="52327" name="AutoShape 647">
                <a:hlinkClick r:id="" action="ppaction://noaction" highlightClick="1"/>
              </p:cNvPr>
              <p:cNvSpPr>
                <a:spLocks noChangeArrowheads="1"/>
              </p:cNvSpPr>
              <p:nvPr/>
            </p:nvSpPr>
            <p:spPr bwMode="auto">
              <a:xfrm>
                <a:off x="2243" y="1214"/>
                <a:ext cx="370"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dirty="0">
                    <a:solidFill>
                      <a:srgbClr val="0000FF"/>
                    </a:solidFill>
                    <a:latin typeface="VNI-Times" pitchFamily="2" charset="0"/>
                  </a:rPr>
                  <a:t>Ố</a:t>
                </a:r>
                <a:endParaRPr lang="en-US" sz="2400" dirty="0" smtClean="0">
                  <a:solidFill>
                    <a:srgbClr val="0000FF"/>
                  </a:solidFill>
                  <a:latin typeface="VNI-Times" pitchFamily="2" charset="0"/>
                </a:endParaRPr>
              </a:p>
            </p:txBody>
          </p:sp>
          <p:sp>
            <p:nvSpPr>
              <p:cNvPr id="52328" name="AutoShape 648">
                <a:hlinkClick r:id="" action="ppaction://noaction" highlightClick="1"/>
              </p:cNvPr>
              <p:cNvSpPr>
                <a:spLocks noChangeArrowheads="1"/>
              </p:cNvSpPr>
              <p:nvPr/>
            </p:nvSpPr>
            <p:spPr bwMode="auto">
              <a:xfrm>
                <a:off x="2613" y="1214"/>
                <a:ext cx="371"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B</a:t>
                </a:r>
              </a:p>
            </p:txBody>
          </p:sp>
          <p:sp>
            <p:nvSpPr>
              <p:cNvPr id="52329" name="AutoShape 649">
                <a:hlinkClick r:id="" action="ppaction://noaction" highlightClick="1"/>
              </p:cNvPr>
              <p:cNvSpPr>
                <a:spLocks noChangeArrowheads="1"/>
              </p:cNvSpPr>
              <p:nvPr/>
            </p:nvSpPr>
            <p:spPr bwMode="auto">
              <a:xfrm>
                <a:off x="2984" y="1216"/>
                <a:ext cx="371"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dirty="0">
                    <a:solidFill>
                      <a:srgbClr val="0000FF"/>
                    </a:solidFill>
                    <a:latin typeface="VNI-Times" pitchFamily="2" charset="0"/>
                  </a:rPr>
                  <a:t>Ộ</a:t>
                </a:r>
                <a:endParaRPr lang="en-US" sz="2400" dirty="0" smtClean="0">
                  <a:solidFill>
                    <a:srgbClr val="0000FF"/>
                  </a:solidFill>
                  <a:latin typeface="VNI-Times" pitchFamily="2" charset="0"/>
                </a:endParaRPr>
              </a:p>
            </p:txBody>
          </p:sp>
          <p:sp>
            <p:nvSpPr>
              <p:cNvPr id="52330" name="AutoShape 650">
                <a:hlinkClick r:id="" action="ppaction://noaction" highlightClick="1"/>
              </p:cNvPr>
              <p:cNvSpPr>
                <a:spLocks noChangeArrowheads="1"/>
              </p:cNvSpPr>
              <p:nvPr/>
            </p:nvSpPr>
            <p:spPr bwMode="auto">
              <a:xfrm>
                <a:off x="3355" y="1214"/>
                <a:ext cx="370" cy="371"/>
              </a:xfrm>
              <a:prstGeom prst="actionButtonBlank">
                <a:avLst/>
              </a:prstGeom>
              <a:gradFill rotWithShape="1">
                <a:gsLst>
                  <a:gs pos="0">
                    <a:srgbClr val="FFFFFF"/>
                  </a:gs>
                  <a:gs pos="100000">
                    <a:srgbClr val="FF0066"/>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I</a:t>
                </a:r>
              </a:p>
            </p:txBody>
          </p:sp>
          <p:sp>
            <p:nvSpPr>
              <p:cNvPr id="52331" name="AutoShape 651">
                <a:hlinkClick r:id="" action="ppaction://noaction" highlightClick="1"/>
              </p:cNvPr>
              <p:cNvSpPr>
                <a:spLocks noChangeArrowheads="1"/>
              </p:cNvSpPr>
              <p:nvPr/>
            </p:nvSpPr>
            <p:spPr bwMode="auto">
              <a:xfrm>
                <a:off x="3725" y="1214"/>
                <a:ext cx="371"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G</a:t>
                </a:r>
              </a:p>
            </p:txBody>
          </p:sp>
          <p:sp>
            <p:nvSpPr>
              <p:cNvPr id="52332" name="AutoShape 652">
                <a:hlinkClick r:id="" action="ppaction://noaction" highlightClick="1"/>
              </p:cNvPr>
              <p:cNvSpPr>
                <a:spLocks noChangeArrowheads="1"/>
              </p:cNvSpPr>
              <p:nvPr/>
            </p:nvSpPr>
            <p:spPr bwMode="auto">
              <a:xfrm>
                <a:off x="4096" y="1214"/>
                <a:ext cx="370"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I</a:t>
                </a:r>
              </a:p>
            </p:txBody>
          </p:sp>
          <p:sp>
            <p:nvSpPr>
              <p:cNvPr id="52333" name="AutoShape 653">
                <a:hlinkClick r:id="" action="ppaction://noaction" highlightClick="1"/>
              </p:cNvPr>
              <p:cNvSpPr>
                <a:spLocks noChangeArrowheads="1"/>
              </p:cNvSpPr>
              <p:nvPr/>
            </p:nvSpPr>
            <p:spPr bwMode="auto">
              <a:xfrm>
                <a:off x="4466" y="1214"/>
                <a:ext cx="371"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dirty="0" smtClean="0">
                    <a:solidFill>
                      <a:srgbClr val="0000FF"/>
                    </a:solidFill>
                    <a:latin typeface="VNI-Times" pitchFamily="2" charset="0"/>
                  </a:rPr>
                  <a:t>Á</a:t>
                </a:r>
                <a:endParaRPr lang="en-US" sz="2400" dirty="0" smtClean="0">
                  <a:solidFill>
                    <a:srgbClr val="0000FF"/>
                  </a:solidFill>
                  <a:latin typeface="VNI-Times" pitchFamily="2" charset="0"/>
                </a:endParaRPr>
              </a:p>
            </p:txBody>
          </p:sp>
        </p:grpSp>
        <p:sp>
          <p:nvSpPr>
            <p:cNvPr id="52324" name="AutoShape 654">
              <a:hlinkClick r:id="" action="ppaction://noaction" highlightClick="1"/>
            </p:cNvPr>
            <p:cNvSpPr>
              <a:spLocks noChangeArrowheads="1"/>
            </p:cNvSpPr>
            <p:nvPr/>
          </p:nvSpPr>
          <p:spPr bwMode="auto">
            <a:xfrm>
              <a:off x="4831" y="1214"/>
              <a:ext cx="371"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C</a:t>
              </a:r>
            </a:p>
          </p:txBody>
        </p:sp>
      </p:grpSp>
      <p:grpSp>
        <p:nvGrpSpPr>
          <p:cNvPr id="140961" name="Group 673"/>
          <p:cNvGrpSpPr>
            <a:grpSpLocks/>
          </p:cNvGrpSpPr>
          <p:nvPr/>
        </p:nvGrpSpPr>
        <p:grpSpPr bwMode="auto">
          <a:xfrm>
            <a:off x="4689475" y="2308225"/>
            <a:ext cx="2941638" cy="592138"/>
            <a:chOff x="3048" y="1617"/>
            <a:chExt cx="1853" cy="373"/>
          </a:xfrm>
        </p:grpSpPr>
        <p:sp>
          <p:nvSpPr>
            <p:cNvPr id="52318" name="AutoShape 667">
              <a:hlinkClick r:id="" action="ppaction://noaction" highlightClick="1"/>
            </p:cNvPr>
            <p:cNvSpPr>
              <a:spLocks noChangeArrowheads="1"/>
            </p:cNvSpPr>
            <p:nvPr/>
          </p:nvSpPr>
          <p:spPr bwMode="auto">
            <a:xfrm>
              <a:off x="3048" y="1619"/>
              <a:ext cx="371"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dirty="0" smtClean="0">
                  <a:solidFill>
                    <a:srgbClr val="0000FF"/>
                  </a:solidFill>
                  <a:latin typeface="VNI-Times" pitchFamily="2" charset="0"/>
                </a:rPr>
                <a:t>Ả</a:t>
              </a:r>
              <a:endParaRPr lang="en-US" sz="2400" dirty="0" smtClean="0">
                <a:solidFill>
                  <a:srgbClr val="0000FF"/>
                </a:solidFill>
                <a:latin typeface="VNI-Times" pitchFamily="2" charset="0"/>
              </a:endParaRPr>
            </a:p>
          </p:txBody>
        </p:sp>
        <p:sp>
          <p:nvSpPr>
            <p:cNvPr id="52319" name="AutoShape 668">
              <a:hlinkClick r:id="" action="ppaction://noaction" highlightClick="1"/>
            </p:cNvPr>
            <p:cNvSpPr>
              <a:spLocks noChangeArrowheads="1"/>
            </p:cNvSpPr>
            <p:nvPr/>
          </p:nvSpPr>
          <p:spPr bwMode="auto">
            <a:xfrm>
              <a:off x="3419" y="1617"/>
              <a:ext cx="370" cy="371"/>
            </a:xfrm>
            <a:prstGeom prst="actionButtonBlank">
              <a:avLst/>
            </a:prstGeom>
            <a:gradFill rotWithShape="1">
              <a:gsLst>
                <a:gs pos="0">
                  <a:srgbClr val="FFFFFF"/>
                </a:gs>
                <a:gs pos="100000">
                  <a:srgbClr val="FF0066"/>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N</a:t>
              </a:r>
            </a:p>
          </p:txBody>
        </p:sp>
        <p:sp>
          <p:nvSpPr>
            <p:cNvPr id="52320" name="AutoShape 669">
              <a:hlinkClick r:id="" action="ppaction://noaction" highlightClick="1"/>
            </p:cNvPr>
            <p:cNvSpPr>
              <a:spLocks noChangeArrowheads="1"/>
            </p:cNvSpPr>
            <p:nvPr/>
          </p:nvSpPr>
          <p:spPr bwMode="auto">
            <a:xfrm>
              <a:off x="3789" y="1617"/>
              <a:ext cx="371"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H</a:t>
              </a:r>
            </a:p>
          </p:txBody>
        </p:sp>
        <p:sp>
          <p:nvSpPr>
            <p:cNvPr id="52321" name="AutoShape 670">
              <a:hlinkClick r:id="" action="ppaction://noaction" highlightClick="1"/>
            </p:cNvPr>
            <p:cNvSpPr>
              <a:spLocks noChangeArrowheads="1"/>
            </p:cNvSpPr>
            <p:nvPr/>
          </p:nvSpPr>
          <p:spPr bwMode="auto">
            <a:xfrm>
              <a:off x="4160" y="1617"/>
              <a:ext cx="370"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dirty="0" smtClean="0">
                  <a:solidFill>
                    <a:srgbClr val="0000FF"/>
                  </a:solidFill>
                  <a:latin typeface="VNI-Times" pitchFamily="2" charset="0"/>
                </a:rPr>
                <a:t>Ả</a:t>
              </a:r>
              <a:endParaRPr lang="en-US" sz="2400" dirty="0" smtClean="0">
                <a:solidFill>
                  <a:srgbClr val="0000FF"/>
                </a:solidFill>
                <a:latin typeface="VNI-Times" pitchFamily="2" charset="0"/>
              </a:endParaRPr>
            </a:p>
          </p:txBody>
        </p:sp>
        <p:sp>
          <p:nvSpPr>
            <p:cNvPr id="52322" name="AutoShape 671">
              <a:hlinkClick r:id="" action="ppaction://noaction" highlightClick="1"/>
            </p:cNvPr>
            <p:cNvSpPr>
              <a:spLocks noChangeArrowheads="1"/>
            </p:cNvSpPr>
            <p:nvPr/>
          </p:nvSpPr>
          <p:spPr bwMode="auto">
            <a:xfrm>
              <a:off x="4530" y="1617"/>
              <a:ext cx="371"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O</a:t>
              </a:r>
            </a:p>
          </p:txBody>
        </p:sp>
      </p:grpSp>
      <p:grpSp>
        <p:nvGrpSpPr>
          <p:cNvPr id="140978" name="Group 690"/>
          <p:cNvGrpSpPr>
            <a:grpSpLocks/>
          </p:cNvGrpSpPr>
          <p:nvPr/>
        </p:nvGrpSpPr>
        <p:grpSpPr bwMode="auto">
          <a:xfrm>
            <a:off x="2936875" y="2890838"/>
            <a:ext cx="3530600" cy="592137"/>
            <a:chOff x="1835" y="1983"/>
            <a:chExt cx="2224" cy="373"/>
          </a:xfrm>
        </p:grpSpPr>
        <p:grpSp>
          <p:nvGrpSpPr>
            <p:cNvPr id="52307" name="Group 676"/>
            <p:cNvGrpSpPr>
              <a:grpSpLocks/>
            </p:cNvGrpSpPr>
            <p:nvPr/>
          </p:nvGrpSpPr>
          <p:grpSpPr bwMode="auto">
            <a:xfrm>
              <a:off x="1835" y="1983"/>
              <a:ext cx="1483" cy="371"/>
              <a:chOff x="1392" y="1104"/>
              <a:chExt cx="1920" cy="480"/>
            </a:xfrm>
          </p:grpSpPr>
          <p:sp>
            <p:nvSpPr>
              <p:cNvPr id="52314" name="AutoShape 677">
                <a:hlinkClick r:id="" action="ppaction://noaction" highlightClick="1"/>
              </p:cNvPr>
              <p:cNvSpPr>
                <a:spLocks noChangeArrowheads="1"/>
              </p:cNvSpPr>
              <p:nvPr/>
            </p:nvSpPr>
            <p:spPr bwMode="auto">
              <a:xfrm>
                <a:off x="1392" y="1104"/>
                <a:ext cx="480" cy="480"/>
              </a:xfrm>
              <a:prstGeom prst="actionButtonBlank">
                <a:avLst/>
              </a:prstGeom>
              <a:gradFill rotWithShape="1">
                <a:gsLst>
                  <a:gs pos="0">
                    <a:schemeClr val="bg1"/>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315" name="AutoShape 678">
                <a:hlinkClick r:id="" action="ppaction://noaction" highlightClick="1"/>
              </p:cNvPr>
              <p:cNvSpPr>
                <a:spLocks noChangeArrowheads="1"/>
              </p:cNvSpPr>
              <p:nvPr/>
            </p:nvSpPr>
            <p:spPr bwMode="auto">
              <a:xfrm>
                <a:off x="1872" y="1104"/>
                <a:ext cx="480" cy="480"/>
              </a:xfrm>
              <a:prstGeom prst="actionButtonBlank">
                <a:avLst/>
              </a:prstGeom>
              <a:gradFill rotWithShape="1">
                <a:gsLst>
                  <a:gs pos="0">
                    <a:schemeClr val="bg1"/>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316" name="AutoShape 679">
                <a:hlinkClick r:id="" action="ppaction://noaction" highlightClick="1"/>
              </p:cNvPr>
              <p:cNvSpPr>
                <a:spLocks noChangeArrowheads="1"/>
              </p:cNvSpPr>
              <p:nvPr/>
            </p:nvSpPr>
            <p:spPr bwMode="auto">
              <a:xfrm>
                <a:off x="2352" y="1104"/>
                <a:ext cx="480" cy="480"/>
              </a:xfrm>
              <a:prstGeom prst="actionButtonBlank">
                <a:avLst/>
              </a:prstGeom>
              <a:gradFill rotWithShape="1">
                <a:gsLst>
                  <a:gs pos="0">
                    <a:schemeClr val="bg1"/>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317" name="AutoShape 680">
                <a:hlinkClick r:id="" action="ppaction://noaction" highlightClick="1"/>
              </p:cNvPr>
              <p:cNvSpPr>
                <a:spLocks noChangeArrowheads="1"/>
              </p:cNvSpPr>
              <p:nvPr/>
            </p:nvSpPr>
            <p:spPr bwMode="auto">
              <a:xfrm>
                <a:off x="2832" y="1104"/>
                <a:ext cx="480" cy="480"/>
              </a:xfrm>
              <a:prstGeom prst="actionButtonBlank">
                <a:avLst/>
              </a:prstGeom>
              <a:gradFill rotWithShape="1">
                <a:gsLst>
                  <a:gs pos="0">
                    <a:schemeClr val="bg1"/>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grpSp>
        <p:sp>
          <p:nvSpPr>
            <p:cNvPr id="52308" name="AutoShape 681">
              <a:hlinkClick r:id="" action="ppaction://noaction" highlightClick="1"/>
            </p:cNvPr>
            <p:cNvSpPr>
              <a:spLocks noChangeArrowheads="1"/>
            </p:cNvSpPr>
            <p:nvPr/>
          </p:nvSpPr>
          <p:spPr bwMode="auto">
            <a:xfrm>
              <a:off x="1835" y="1983"/>
              <a:ext cx="371"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V</a:t>
              </a:r>
            </a:p>
          </p:txBody>
        </p:sp>
        <p:sp>
          <p:nvSpPr>
            <p:cNvPr id="52309" name="AutoShape 682">
              <a:hlinkClick r:id="" action="ppaction://noaction" highlightClick="1"/>
            </p:cNvPr>
            <p:cNvSpPr>
              <a:spLocks noChangeArrowheads="1"/>
            </p:cNvSpPr>
            <p:nvPr/>
          </p:nvSpPr>
          <p:spPr bwMode="auto">
            <a:xfrm>
              <a:off x="2206" y="1983"/>
              <a:ext cx="370"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dirty="0" smtClean="0">
                  <a:solidFill>
                    <a:srgbClr val="0000FF"/>
                  </a:solidFill>
                  <a:latin typeface="VNI-Times" pitchFamily="2" charset="0"/>
                </a:rPr>
                <a:t>Ậ</a:t>
              </a:r>
              <a:endParaRPr lang="en-US" sz="2400" dirty="0" smtClean="0">
                <a:solidFill>
                  <a:srgbClr val="0000FF"/>
                </a:solidFill>
                <a:latin typeface="VNI-Times" pitchFamily="2" charset="0"/>
              </a:endParaRPr>
            </a:p>
          </p:txBody>
        </p:sp>
        <p:sp>
          <p:nvSpPr>
            <p:cNvPr id="52310" name="AutoShape 683">
              <a:hlinkClick r:id="" action="ppaction://noaction" highlightClick="1"/>
            </p:cNvPr>
            <p:cNvSpPr>
              <a:spLocks noChangeArrowheads="1"/>
            </p:cNvSpPr>
            <p:nvPr/>
          </p:nvSpPr>
          <p:spPr bwMode="auto">
            <a:xfrm>
              <a:off x="2576" y="1983"/>
              <a:ext cx="371"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T</a:t>
              </a:r>
            </a:p>
          </p:txBody>
        </p:sp>
        <p:sp>
          <p:nvSpPr>
            <p:cNvPr id="52311" name="AutoShape 684">
              <a:hlinkClick r:id="" action="ppaction://noaction" highlightClick="1"/>
            </p:cNvPr>
            <p:cNvSpPr>
              <a:spLocks noChangeArrowheads="1"/>
            </p:cNvSpPr>
            <p:nvPr/>
          </p:nvSpPr>
          <p:spPr bwMode="auto">
            <a:xfrm>
              <a:off x="2947" y="1985"/>
              <a:ext cx="371"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N</a:t>
              </a:r>
            </a:p>
          </p:txBody>
        </p:sp>
        <p:sp>
          <p:nvSpPr>
            <p:cNvPr id="52312" name="AutoShape 685">
              <a:hlinkClick r:id="" action="ppaction://noaction" highlightClick="1"/>
            </p:cNvPr>
            <p:cNvSpPr>
              <a:spLocks noChangeArrowheads="1"/>
            </p:cNvSpPr>
            <p:nvPr/>
          </p:nvSpPr>
          <p:spPr bwMode="auto">
            <a:xfrm>
              <a:off x="3318" y="1983"/>
              <a:ext cx="370" cy="371"/>
            </a:xfrm>
            <a:prstGeom prst="actionButtonBlank">
              <a:avLst/>
            </a:prstGeom>
            <a:gradFill rotWithShape="1">
              <a:gsLst>
                <a:gs pos="0">
                  <a:srgbClr val="FFFFFF"/>
                </a:gs>
                <a:gs pos="100000">
                  <a:srgbClr val="FF0066"/>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H</a:t>
              </a:r>
            </a:p>
          </p:txBody>
        </p:sp>
        <p:sp>
          <p:nvSpPr>
            <p:cNvPr id="52313" name="AutoShape 686">
              <a:hlinkClick r:id="" action="ppaction://noaction" highlightClick="1"/>
            </p:cNvPr>
            <p:cNvSpPr>
              <a:spLocks noChangeArrowheads="1"/>
            </p:cNvSpPr>
            <p:nvPr/>
          </p:nvSpPr>
          <p:spPr bwMode="auto">
            <a:xfrm>
              <a:off x="3688" y="1983"/>
              <a:ext cx="371"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dirty="0">
                  <a:solidFill>
                    <a:srgbClr val="0000FF"/>
                  </a:solidFill>
                  <a:latin typeface="VNI-Times" pitchFamily="2" charset="0"/>
                </a:rPr>
                <a:t>Ỏ</a:t>
              </a:r>
              <a:endParaRPr lang="en-US" sz="2400" dirty="0" smtClean="0">
                <a:solidFill>
                  <a:srgbClr val="0000FF"/>
                </a:solidFill>
                <a:latin typeface="VNI-Times" pitchFamily="2" charset="0"/>
              </a:endParaRPr>
            </a:p>
          </p:txBody>
        </p:sp>
      </p:grpSp>
      <p:grpSp>
        <p:nvGrpSpPr>
          <p:cNvPr id="141010" name="Group 722"/>
          <p:cNvGrpSpPr>
            <a:grpSpLocks/>
          </p:cNvGrpSpPr>
          <p:nvPr/>
        </p:nvGrpSpPr>
        <p:grpSpPr bwMode="auto">
          <a:xfrm>
            <a:off x="3527425" y="4083050"/>
            <a:ext cx="3527425" cy="592138"/>
            <a:chOff x="2468" y="2918"/>
            <a:chExt cx="2222" cy="373"/>
          </a:xfrm>
        </p:grpSpPr>
        <p:sp>
          <p:nvSpPr>
            <p:cNvPr id="52301" name="AutoShape 716">
              <a:hlinkClick r:id="" action="ppaction://noaction" highlightClick="1"/>
            </p:cNvPr>
            <p:cNvSpPr>
              <a:spLocks noChangeArrowheads="1"/>
            </p:cNvSpPr>
            <p:nvPr/>
          </p:nvSpPr>
          <p:spPr bwMode="auto">
            <a:xfrm>
              <a:off x="4319" y="2919"/>
              <a:ext cx="371"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dirty="0">
                  <a:solidFill>
                    <a:srgbClr val="0000FF"/>
                  </a:solidFill>
                  <a:latin typeface="VNI-Times" pitchFamily="2" charset="0"/>
                </a:rPr>
                <a:t>Ự</a:t>
              </a:r>
              <a:endParaRPr lang="en-US" sz="2400" dirty="0" smtClean="0">
                <a:solidFill>
                  <a:srgbClr val="0000FF"/>
                </a:solidFill>
                <a:latin typeface="VNI-Times" pitchFamily="2" charset="0"/>
              </a:endParaRPr>
            </a:p>
          </p:txBody>
        </p:sp>
        <p:sp>
          <p:nvSpPr>
            <p:cNvPr id="52302" name="AutoShape 717">
              <a:hlinkClick r:id="" action="ppaction://noaction" highlightClick="1"/>
            </p:cNvPr>
            <p:cNvSpPr>
              <a:spLocks noChangeArrowheads="1"/>
            </p:cNvSpPr>
            <p:nvPr/>
          </p:nvSpPr>
          <p:spPr bwMode="auto">
            <a:xfrm>
              <a:off x="2468" y="2918"/>
              <a:ext cx="370"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T</a:t>
              </a:r>
            </a:p>
          </p:txBody>
        </p:sp>
        <p:sp>
          <p:nvSpPr>
            <p:cNvPr id="52303" name="AutoShape 718">
              <a:hlinkClick r:id="" action="ppaction://noaction" highlightClick="1"/>
            </p:cNvPr>
            <p:cNvSpPr>
              <a:spLocks noChangeArrowheads="1"/>
            </p:cNvSpPr>
            <p:nvPr/>
          </p:nvSpPr>
          <p:spPr bwMode="auto">
            <a:xfrm>
              <a:off x="2838" y="2918"/>
              <a:ext cx="371"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I</a:t>
              </a:r>
            </a:p>
          </p:txBody>
        </p:sp>
        <p:sp>
          <p:nvSpPr>
            <p:cNvPr id="52304" name="AutoShape 719">
              <a:hlinkClick r:id="" action="ppaction://noaction" highlightClick="1"/>
            </p:cNvPr>
            <p:cNvSpPr>
              <a:spLocks noChangeArrowheads="1"/>
            </p:cNvSpPr>
            <p:nvPr/>
          </p:nvSpPr>
          <p:spPr bwMode="auto">
            <a:xfrm>
              <a:off x="3209" y="2920"/>
              <a:ext cx="371"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dirty="0" smtClean="0">
                  <a:solidFill>
                    <a:srgbClr val="0000FF"/>
                  </a:solidFill>
                  <a:latin typeface="VNI-Times" pitchFamily="2" charset="0"/>
                </a:rPr>
                <a:t>Ê</a:t>
              </a:r>
              <a:endParaRPr lang="en-US" sz="2400" dirty="0" smtClean="0">
                <a:solidFill>
                  <a:srgbClr val="0000FF"/>
                </a:solidFill>
                <a:latin typeface="VNI-Times" pitchFamily="2" charset="0"/>
              </a:endParaRPr>
            </a:p>
          </p:txBody>
        </p:sp>
        <p:sp>
          <p:nvSpPr>
            <p:cNvPr id="52305" name="AutoShape 720">
              <a:hlinkClick r:id="" action="ppaction://noaction" highlightClick="1"/>
            </p:cNvPr>
            <p:cNvSpPr>
              <a:spLocks noChangeArrowheads="1"/>
            </p:cNvSpPr>
            <p:nvPr/>
          </p:nvSpPr>
          <p:spPr bwMode="auto">
            <a:xfrm>
              <a:off x="3580" y="2918"/>
              <a:ext cx="370" cy="371"/>
            </a:xfrm>
            <a:prstGeom prst="actionButtonBlank">
              <a:avLst/>
            </a:prstGeom>
            <a:gradFill rotWithShape="1">
              <a:gsLst>
                <a:gs pos="0">
                  <a:srgbClr val="FFFFFF"/>
                </a:gs>
                <a:gs pos="100000">
                  <a:srgbClr val="FF0066"/>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U</a:t>
              </a:r>
            </a:p>
          </p:txBody>
        </p:sp>
        <p:sp>
          <p:nvSpPr>
            <p:cNvPr id="52306" name="AutoShape 721">
              <a:hlinkClick r:id="" action="ppaction://noaction" highlightClick="1"/>
            </p:cNvPr>
            <p:cNvSpPr>
              <a:spLocks noChangeArrowheads="1"/>
            </p:cNvSpPr>
            <p:nvPr/>
          </p:nvSpPr>
          <p:spPr bwMode="auto">
            <a:xfrm>
              <a:off x="3950" y="2918"/>
              <a:ext cx="371"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C</a:t>
              </a:r>
            </a:p>
          </p:txBody>
        </p:sp>
      </p:grpSp>
      <p:grpSp>
        <p:nvGrpSpPr>
          <p:cNvPr id="141018" name="Group 730"/>
          <p:cNvGrpSpPr>
            <a:grpSpLocks/>
          </p:cNvGrpSpPr>
          <p:nvPr/>
        </p:nvGrpSpPr>
        <p:grpSpPr bwMode="auto">
          <a:xfrm>
            <a:off x="5297488" y="4638675"/>
            <a:ext cx="3525837" cy="601663"/>
            <a:chOff x="3362" y="3086"/>
            <a:chExt cx="2221" cy="379"/>
          </a:xfrm>
        </p:grpSpPr>
        <p:sp>
          <p:nvSpPr>
            <p:cNvPr id="52295" name="AutoShape 724">
              <a:hlinkClick r:id="" action="ppaction://noaction" highlightClick="1"/>
            </p:cNvPr>
            <p:cNvSpPr>
              <a:spLocks noChangeArrowheads="1"/>
            </p:cNvSpPr>
            <p:nvPr/>
          </p:nvSpPr>
          <p:spPr bwMode="auto">
            <a:xfrm>
              <a:off x="4101" y="3094"/>
              <a:ext cx="371"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dirty="0" smtClean="0">
                  <a:solidFill>
                    <a:srgbClr val="0000FF"/>
                  </a:solidFill>
                  <a:latin typeface="VNI-Times" pitchFamily="2" charset="0"/>
                </a:rPr>
                <a:t>Ư</a:t>
              </a:r>
            </a:p>
          </p:txBody>
        </p:sp>
        <p:sp>
          <p:nvSpPr>
            <p:cNvPr id="52296" name="AutoShape 725">
              <a:hlinkClick r:id="" action="ppaction://noaction" highlightClick="1"/>
            </p:cNvPr>
            <p:cNvSpPr>
              <a:spLocks noChangeArrowheads="1"/>
            </p:cNvSpPr>
            <p:nvPr/>
          </p:nvSpPr>
          <p:spPr bwMode="auto">
            <a:xfrm>
              <a:off x="4472" y="3093"/>
              <a:ext cx="370"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dirty="0" smtClean="0">
                  <a:solidFill>
                    <a:srgbClr val="0000FF"/>
                  </a:solidFill>
                  <a:latin typeface="VNI-Times" pitchFamily="2" charset="0"/>
                </a:rPr>
                <a:t>Ơ</a:t>
              </a:r>
            </a:p>
          </p:txBody>
        </p:sp>
        <p:sp>
          <p:nvSpPr>
            <p:cNvPr id="52297" name="AutoShape 726">
              <a:hlinkClick r:id="" action="ppaction://noaction" highlightClick="1"/>
            </p:cNvPr>
            <p:cNvSpPr>
              <a:spLocks noChangeArrowheads="1"/>
            </p:cNvSpPr>
            <p:nvPr/>
          </p:nvSpPr>
          <p:spPr bwMode="auto">
            <a:xfrm>
              <a:off x="4841" y="3093"/>
              <a:ext cx="371"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N</a:t>
              </a:r>
            </a:p>
          </p:txBody>
        </p:sp>
        <p:sp>
          <p:nvSpPr>
            <p:cNvPr id="52298" name="AutoShape 727">
              <a:hlinkClick r:id="" action="ppaction://noaction" highlightClick="1"/>
            </p:cNvPr>
            <p:cNvSpPr>
              <a:spLocks noChangeArrowheads="1"/>
            </p:cNvSpPr>
            <p:nvPr/>
          </p:nvSpPr>
          <p:spPr bwMode="auto">
            <a:xfrm>
              <a:off x="5212" y="3086"/>
              <a:ext cx="371"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G</a:t>
              </a:r>
            </a:p>
          </p:txBody>
        </p:sp>
        <p:sp>
          <p:nvSpPr>
            <p:cNvPr id="52299" name="AutoShape 728">
              <a:hlinkClick r:id="" action="ppaction://noaction" highlightClick="1"/>
            </p:cNvPr>
            <p:cNvSpPr>
              <a:spLocks noChangeArrowheads="1"/>
            </p:cNvSpPr>
            <p:nvPr/>
          </p:nvSpPr>
          <p:spPr bwMode="auto">
            <a:xfrm>
              <a:off x="3362" y="3093"/>
              <a:ext cx="370" cy="371"/>
            </a:xfrm>
            <a:prstGeom prst="actionButtonBlank">
              <a:avLst/>
            </a:prstGeom>
            <a:gradFill rotWithShape="1">
              <a:gsLst>
                <a:gs pos="0">
                  <a:srgbClr val="FFFFFF"/>
                </a:gs>
                <a:gs pos="100000">
                  <a:srgbClr val="FF0066"/>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P</a:t>
              </a:r>
            </a:p>
          </p:txBody>
        </p:sp>
        <p:sp>
          <p:nvSpPr>
            <p:cNvPr id="52300" name="AutoShape 729">
              <a:hlinkClick r:id="" action="ppaction://noaction" highlightClick="1"/>
            </p:cNvPr>
            <p:cNvSpPr>
              <a:spLocks noChangeArrowheads="1"/>
            </p:cNvSpPr>
            <p:nvPr/>
          </p:nvSpPr>
          <p:spPr bwMode="auto">
            <a:xfrm>
              <a:off x="3732" y="3093"/>
              <a:ext cx="371"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H</a:t>
              </a:r>
            </a:p>
          </p:txBody>
        </p:sp>
      </p:grpSp>
      <p:sp>
        <p:nvSpPr>
          <p:cNvPr id="141019" name="Rectangle 71"/>
          <p:cNvSpPr>
            <a:spLocks noChangeArrowheads="1"/>
          </p:cNvSpPr>
          <p:nvPr/>
        </p:nvSpPr>
        <p:spPr bwMode="auto">
          <a:xfrm>
            <a:off x="1439863" y="5673725"/>
            <a:ext cx="7243762"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914400" eaLnBrk="1" fontAlgn="base" hangingPunct="1">
              <a:lnSpc>
                <a:spcPct val="120000"/>
              </a:lnSpc>
              <a:spcBef>
                <a:spcPct val="0"/>
              </a:spcBef>
              <a:spcAft>
                <a:spcPct val="0"/>
              </a:spcAft>
            </a:pPr>
            <a:r>
              <a:rPr lang="en-US" sz="1600" smtClean="0">
                <a:solidFill>
                  <a:srgbClr val="009900"/>
                </a:solidFill>
              </a:rPr>
              <a:t>Đây là một đại lượng vật lý cho biết độ lớn của ảnh khi quan sát vật qua kính lúp.</a:t>
            </a:r>
          </a:p>
        </p:txBody>
      </p:sp>
      <p:sp>
        <p:nvSpPr>
          <p:cNvPr id="141020" name="Rectangle 71"/>
          <p:cNvSpPr>
            <a:spLocks noChangeArrowheads="1"/>
          </p:cNvSpPr>
          <p:nvPr/>
        </p:nvSpPr>
        <p:spPr bwMode="auto">
          <a:xfrm>
            <a:off x="1470025" y="5808663"/>
            <a:ext cx="724376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914400" eaLnBrk="1" fontAlgn="base" hangingPunct="1">
              <a:lnSpc>
                <a:spcPct val="120000"/>
              </a:lnSpc>
              <a:spcBef>
                <a:spcPct val="0"/>
              </a:spcBef>
              <a:spcAft>
                <a:spcPct val="0"/>
              </a:spcAft>
            </a:pPr>
            <a:r>
              <a:rPr lang="en-US" sz="1600" smtClean="0">
                <a:solidFill>
                  <a:srgbClr val="009900"/>
                </a:solidFill>
              </a:rPr>
              <a:t>Mắt nhìn thấy gì của vật khi quan sát  vật  qua kính lúp?</a:t>
            </a:r>
          </a:p>
        </p:txBody>
      </p:sp>
      <p:sp>
        <p:nvSpPr>
          <p:cNvPr id="141021" name="Rectangle 71"/>
          <p:cNvSpPr>
            <a:spLocks noChangeArrowheads="1"/>
          </p:cNvSpPr>
          <p:nvPr/>
        </p:nvSpPr>
        <p:spPr bwMode="auto">
          <a:xfrm>
            <a:off x="1552575" y="5851525"/>
            <a:ext cx="724376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914400" eaLnBrk="1" fontAlgn="base" hangingPunct="1">
              <a:lnSpc>
                <a:spcPct val="120000"/>
              </a:lnSpc>
              <a:spcBef>
                <a:spcPct val="0"/>
              </a:spcBef>
              <a:spcAft>
                <a:spcPct val="0"/>
              </a:spcAft>
            </a:pPr>
            <a:r>
              <a:rPr lang="en-US" sz="1600" smtClean="0">
                <a:solidFill>
                  <a:srgbClr val="009900"/>
                </a:solidFill>
              </a:rPr>
              <a:t>Kính lúp dùng để quan sát những đối tượng nào?</a:t>
            </a:r>
          </a:p>
        </p:txBody>
      </p:sp>
      <p:sp>
        <p:nvSpPr>
          <p:cNvPr id="141022" name="Rectangle 71"/>
          <p:cNvSpPr>
            <a:spLocks noChangeArrowheads="1"/>
          </p:cNvSpPr>
          <p:nvPr/>
        </p:nvSpPr>
        <p:spPr bwMode="auto">
          <a:xfrm>
            <a:off x="1555750" y="5649913"/>
            <a:ext cx="724376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914400" eaLnBrk="1" fontAlgn="base" hangingPunct="1">
              <a:lnSpc>
                <a:spcPct val="120000"/>
              </a:lnSpc>
              <a:spcBef>
                <a:spcPct val="0"/>
              </a:spcBef>
              <a:spcAft>
                <a:spcPct val="0"/>
              </a:spcAft>
            </a:pPr>
            <a:r>
              <a:rPr lang="en-US" sz="1600" smtClean="0">
                <a:solidFill>
                  <a:srgbClr val="009900"/>
                </a:solidFill>
              </a:rPr>
              <a:t>Kích thước ảnh của vật khi quan sát qua kính lúp như thế nào so với kích thước thật của vật?</a:t>
            </a:r>
          </a:p>
        </p:txBody>
      </p:sp>
      <p:grpSp>
        <p:nvGrpSpPr>
          <p:cNvPr id="52265" name="Group 735"/>
          <p:cNvGrpSpPr>
            <a:grpSpLocks/>
          </p:cNvGrpSpPr>
          <p:nvPr/>
        </p:nvGrpSpPr>
        <p:grpSpPr bwMode="auto">
          <a:xfrm>
            <a:off x="7054850" y="3470275"/>
            <a:ext cx="1765300" cy="588963"/>
            <a:chOff x="1683" y="2525"/>
            <a:chExt cx="1112" cy="371"/>
          </a:xfrm>
        </p:grpSpPr>
        <p:sp>
          <p:nvSpPr>
            <p:cNvPr id="52292" name="AutoShape 736">
              <a:hlinkClick r:id="" action="ppaction://noaction" highlightClick="1"/>
            </p:cNvPr>
            <p:cNvSpPr>
              <a:spLocks noChangeArrowheads="1"/>
            </p:cNvSpPr>
            <p:nvPr/>
          </p:nvSpPr>
          <p:spPr bwMode="auto">
            <a:xfrm>
              <a:off x="1683" y="2525"/>
              <a:ext cx="371"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293" name="AutoShape 737">
              <a:hlinkClick r:id="" action="ppaction://noaction" highlightClick="1"/>
            </p:cNvPr>
            <p:cNvSpPr>
              <a:spLocks noChangeArrowheads="1"/>
            </p:cNvSpPr>
            <p:nvPr/>
          </p:nvSpPr>
          <p:spPr bwMode="auto">
            <a:xfrm>
              <a:off x="2054" y="2525"/>
              <a:ext cx="370"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sp>
          <p:nvSpPr>
            <p:cNvPr id="52294" name="AutoShape 738">
              <a:hlinkClick r:id="" action="ppaction://noaction" highlightClick="1"/>
            </p:cNvPr>
            <p:cNvSpPr>
              <a:spLocks noChangeArrowheads="1"/>
            </p:cNvSpPr>
            <p:nvPr/>
          </p:nvSpPr>
          <p:spPr bwMode="auto">
            <a:xfrm>
              <a:off x="2424" y="2525"/>
              <a:ext cx="371" cy="371"/>
            </a:xfrm>
            <a:prstGeom prst="actionButtonBlank">
              <a:avLst/>
            </a:prstGeom>
            <a:gradFill rotWithShape="1">
              <a:gsLst>
                <a:gs pos="0">
                  <a:srgbClr val="FFCC66"/>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endParaRPr lang="en-US" sz="2400" smtClean="0">
                <a:solidFill>
                  <a:srgbClr val="000000"/>
                </a:solidFill>
                <a:latin typeface="VNI-Times" pitchFamily="2" charset="0"/>
              </a:endParaRPr>
            </a:p>
          </p:txBody>
        </p:sp>
      </p:grpSp>
      <p:grpSp>
        <p:nvGrpSpPr>
          <p:cNvPr id="141035" name="Group 747"/>
          <p:cNvGrpSpPr>
            <a:grpSpLocks/>
          </p:cNvGrpSpPr>
          <p:nvPr/>
        </p:nvGrpSpPr>
        <p:grpSpPr bwMode="auto">
          <a:xfrm>
            <a:off x="5283200" y="3476625"/>
            <a:ext cx="3532188" cy="590550"/>
            <a:chOff x="3328" y="2190"/>
            <a:chExt cx="2225" cy="372"/>
          </a:xfrm>
        </p:grpSpPr>
        <p:grpSp>
          <p:nvGrpSpPr>
            <p:cNvPr id="52276" name="Group 588"/>
            <p:cNvGrpSpPr>
              <a:grpSpLocks/>
            </p:cNvGrpSpPr>
            <p:nvPr/>
          </p:nvGrpSpPr>
          <p:grpSpPr bwMode="auto">
            <a:xfrm>
              <a:off x="3328" y="2191"/>
              <a:ext cx="1112" cy="371"/>
              <a:chOff x="1923" y="2205"/>
              <a:chExt cx="1112" cy="371"/>
            </a:xfrm>
          </p:grpSpPr>
          <p:grpSp>
            <p:nvGrpSpPr>
              <p:cNvPr id="52285" name="Group 587"/>
              <p:cNvGrpSpPr>
                <a:grpSpLocks/>
              </p:cNvGrpSpPr>
              <p:nvPr/>
            </p:nvGrpSpPr>
            <p:grpSpPr bwMode="auto">
              <a:xfrm>
                <a:off x="1923" y="2205"/>
                <a:ext cx="1112" cy="371"/>
                <a:chOff x="1923" y="2205"/>
                <a:chExt cx="1112" cy="371"/>
              </a:xfrm>
            </p:grpSpPr>
            <p:sp>
              <p:nvSpPr>
                <p:cNvPr id="52289" name="AutoShape 577">
                  <a:hlinkClick r:id="" action="ppaction://noaction" highlightClick="1"/>
                </p:cNvPr>
                <p:cNvSpPr>
                  <a:spLocks noChangeArrowheads="1"/>
                </p:cNvSpPr>
                <p:nvPr/>
              </p:nvSpPr>
              <p:spPr bwMode="auto">
                <a:xfrm>
                  <a:off x="1923" y="2205"/>
                  <a:ext cx="371" cy="371"/>
                </a:xfrm>
                <a:prstGeom prst="actionButtonBlank">
                  <a:avLst/>
                </a:prstGeom>
                <a:gradFill rotWithShape="1">
                  <a:gsLst>
                    <a:gs pos="0">
                      <a:schemeClr val="bg1"/>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290" name="AutoShape 578">
                  <a:hlinkClick r:id="" action="ppaction://noaction" highlightClick="1"/>
                </p:cNvPr>
                <p:cNvSpPr>
                  <a:spLocks noChangeArrowheads="1"/>
                </p:cNvSpPr>
                <p:nvPr/>
              </p:nvSpPr>
              <p:spPr bwMode="auto">
                <a:xfrm>
                  <a:off x="2294" y="2205"/>
                  <a:ext cx="371" cy="371"/>
                </a:xfrm>
                <a:prstGeom prst="actionButtonBlank">
                  <a:avLst/>
                </a:prstGeom>
                <a:gradFill rotWithShape="1">
                  <a:gsLst>
                    <a:gs pos="0">
                      <a:schemeClr val="bg1"/>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291" name="AutoShape 579">
                  <a:hlinkClick r:id="" action="ppaction://noaction" highlightClick="1"/>
                </p:cNvPr>
                <p:cNvSpPr>
                  <a:spLocks noChangeArrowheads="1"/>
                </p:cNvSpPr>
                <p:nvPr/>
              </p:nvSpPr>
              <p:spPr bwMode="auto">
                <a:xfrm>
                  <a:off x="2665" y="2205"/>
                  <a:ext cx="370" cy="371"/>
                </a:xfrm>
                <a:prstGeom prst="actionButtonBlank">
                  <a:avLst/>
                </a:prstGeom>
                <a:gradFill rotWithShape="1">
                  <a:gsLst>
                    <a:gs pos="0">
                      <a:schemeClr val="bg1"/>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grpSp>
          <p:sp>
            <p:nvSpPr>
              <p:cNvPr id="52286" name="AutoShape 581">
                <a:hlinkClick r:id="" action="ppaction://noaction" highlightClick="1"/>
              </p:cNvPr>
              <p:cNvSpPr>
                <a:spLocks noChangeArrowheads="1"/>
              </p:cNvSpPr>
              <p:nvPr/>
            </p:nvSpPr>
            <p:spPr bwMode="auto">
              <a:xfrm>
                <a:off x="1923" y="2205"/>
                <a:ext cx="371"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1</a:t>
                </a:r>
              </a:p>
            </p:txBody>
          </p:sp>
          <p:sp>
            <p:nvSpPr>
              <p:cNvPr id="52287" name="AutoShape 582">
                <a:hlinkClick r:id="" action="ppaction://noaction" highlightClick="1"/>
              </p:cNvPr>
              <p:cNvSpPr>
                <a:spLocks noChangeArrowheads="1"/>
              </p:cNvSpPr>
              <p:nvPr/>
            </p:nvSpPr>
            <p:spPr bwMode="auto">
              <a:xfrm>
                <a:off x="2294" y="2205"/>
                <a:ext cx="370"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2</a:t>
                </a:r>
              </a:p>
            </p:txBody>
          </p:sp>
          <p:sp>
            <p:nvSpPr>
              <p:cNvPr id="52288" name="AutoShape 583">
                <a:hlinkClick r:id="" action="ppaction://noaction" highlightClick="1"/>
              </p:cNvPr>
              <p:cNvSpPr>
                <a:spLocks noChangeArrowheads="1"/>
              </p:cNvSpPr>
              <p:nvPr/>
            </p:nvSpPr>
            <p:spPr bwMode="auto">
              <a:xfrm>
                <a:off x="2664" y="2205"/>
                <a:ext cx="371"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3</a:t>
                </a:r>
              </a:p>
            </p:txBody>
          </p:sp>
        </p:grpSp>
        <p:grpSp>
          <p:nvGrpSpPr>
            <p:cNvPr id="52277" name="Group 739"/>
            <p:cNvGrpSpPr>
              <a:grpSpLocks/>
            </p:cNvGrpSpPr>
            <p:nvPr/>
          </p:nvGrpSpPr>
          <p:grpSpPr bwMode="auto">
            <a:xfrm>
              <a:off x="4441" y="2190"/>
              <a:ext cx="1112" cy="371"/>
              <a:chOff x="1923" y="2205"/>
              <a:chExt cx="1112" cy="371"/>
            </a:xfrm>
          </p:grpSpPr>
          <p:grpSp>
            <p:nvGrpSpPr>
              <p:cNvPr id="52278" name="Group 740"/>
              <p:cNvGrpSpPr>
                <a:grpSpLocks/>
              </p:cNvGrpSpPr>
              <p:nvPr/>
            </p:nvGrpSpPr>
            <p:grpSpPr bwMode="auto">
              <a:xfrm>
                <a:off x="1923" y="2205"/>
                <a:ext cx="1112" cy="371"/>
                <a:chOff x="1923" y="2205"/>
                <a:chExt cx="1112" cy="371"/>
              </a:xfrm>
            </p:grpSpPr>
            <p:sp>
              <p:nvSpPr>
                <p:cNvPr id="52282" name="AutoShape 741">
                  <a:hlinkClick r:id="" action="ppaction://noaction" highlightClick="1"/>
                </p:cNvPr>
                <p:cNvSpPr>
                  <a:spLocks noChangeArrowheads="1"/>
                </p:cNvSpPr>
                <p:nvPr/>
              </p:nvSpPr>
              <p:spPr bwMode="auto">
                <a:xfrm>
                  <a:off x="1923" y="2205"/>
                  <a:ext cx="371" cy="371"/>
                </a:xfrm>
                <a:prstGeom prst="actionButtonBlank">
                  <a:avLst/>
                </a:prstGeom>
                <a:gradFill rotWithShape="1">
                  <a:gsLst>
                    <a:gs pos="0">
                      <a:schemeClr val="bg1"/>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283" name="AutoShape 742">
                  <a:hlinkClick r:id="" action="ppaction://noaction" highlightClick="1"/>
                </p:cNvPr>
                <p:cNvSpPr>
                  <a:spLocks noChangeArrowheads="1"/>
                </p:cNvSpPr>
                <p:nvPr/>
              </p:nvSpPr>
              <p:spPr bwMode="auto">
                <a:xfrm>
                  <a:off x="2294" y="2205"/>
                  <a:ext cx="371" cy="371"/>
                </a:xfrm>
                <a:prstGeom prst="actionButtonBlank">
                  <a:avLst/>
                </a:prstGeom>
                <a:gradFill rotWithShape="1">
                  <a:gsLst>
                    <a:gs pos="0">
                      <a:schemeClr val="bg1"/>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sp>
              <p:nvSpPr>
                <p:cNvPr id="52284" name="AutoShape 743">
                  <a:hlinkClick r:id="" action="ppaction://noaction" highlightClick="1"/>
                </p:cNvPr>
                <p:cNvSpPr>
                  <a:spLocks noChangeArrowheads="1"/>
                </p:cNvSpPr>
                <p:nvPr/>
              </p:nvSpPr>
              <p:spPr bwMode="auto">
                <a:xfrm>
                  <a:off x="2665" y="2205"/>
                  <a:ext cx="370" cy="371"/>
                </a:xfrm>
                <a:prstGeom prst="actionButtonBlank">
                  <a:avLst/>
                </a:prstGeom>
                <a:gradFill rotWithShape="1">
                  <a:gsLst>
                    <a:gs pos="0">
                      <a:schemeClr val="bg1"/>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smtClean="0">
                    <a:solidFill>
                      <a:srgbClr val="000000"/>
                    </a:solidFill>
                  </a:endParaRPr>
                </a:p>
              </p:txBody>
            </p:sp>
          </p:grpSp>
          <p:sp>
            <p:nvSpPr>
              <p:cNvPr id="52279" name="AutoShape 744">
                <a:hlinkClick r:id="" action="ppaction://noaction" highlightClick="1"/>
              </p:cNvPr>
              <p:cNvSpPr>
                <a:spLocks noChangeArrowheads="1"/>
              </p:cNvSpPr>
              <p:nvPr/>
            </p:nvSpPr>
            <p:spPr bwMode="auto">
              <a:xfrm>
                <a:off x="1923" y="2205"/>
                <a:ext cx="371"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4</a:t>
                </a:r>
              </a:p>
            </p:txBody>
          </p:sp>
          <p:sp>
            <p:nvSpPr>
              <p:cNvPr id="52280" name="AutoShape 745">
                <a:hlinkClick r:id="" action="ppaction://noaction" highlightClick="1"/>
              </p:cNvPr>
              <p:cNvSpPr>
                <a:spLocks noChangeArrowheads="1"/>
              </p:cNvSpPr>
              <p:nvPr/>
            </p:nvSpPr>
            <p:spPr bwMode="auto">
              <a:xfrm>
                <a:off x="2294" y="2205"/>
                <a:ext cx="370"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5</a:t>
                </a:r>
              </a:p>
            </p:txBody>
          </p:sp>
          <p:sp>
            <p:nvSpPr>
              <p:cNvPr id="52281" name="AutoShape 746">
                <a:hlinkClick r:id="" action="ppaction://noaction" highlightClick="1"/>
              </p:cNvPr>
              <p:cNvSpPr>
                <a:spLocks noChangeArrowheads="1"/>
              </p:cNvSpPr>
              <p:nvPr/>
            </p:nvSpPr>
            <p:spPr bwMode="auto">
              <a:xfrm>
                <a:off x="2664" y="2205"/>
                <a:ext cx="371" cy="371"/>
              </a:xfrm>
              <a:prstGeom prst="actionButtonBlank">
                <a:avLst/>
              </a:prstGeom>
              <a:gradFill rotWithShape="1">
                <a:gsLst>
                  <a:gs pos="0">
                    <a:srgbClr val="FFFFFF"/>
                  </a:gs>
                  <a:gs pos="100000">
                    <a:srgbClr val="9933FF"/>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8000"/>
                    </a:solidFill>
                    <a:latin typeface="VNI-Times" pitchFamily="2" charset="0"/>
                  </a:rPr>
                  <a:t>6</a:t>
                </a:r>
              </a:p>
            </p:txBody>
          </p:sp>
        </p:grpSp>
      </p:grpSp>
      <p:grpSp>
        <p:nvGrpSpPr>
          <p:cNvPr id="141041" name="Group 753"/>
          <p:cNvGrpSpPr>
            <a:grpSpLocks/>
          </p:cNvGrpSpPr>
          <p:nvPr/>
        </p:nvGrpSpPr>
        <p:grpSpPr bwMode="auto">
          <a:xfrm>
            <a:off x="5294313" y="3468688"/>
            <a:ext cx="3548062" cy="588962"/>
            <a:chOff x="3180" y="2268"/>
            <a:chExt cx="2235" cy="371"/>
          </a:xfrm>
        </p:grpSpPr>
        <p:sp>
          <p:nvSpPr>
            <p:cNvPr id="52270" name="AutoShape 705">
              <a:hlinkClick r:id="" action="ppaction://noaction" highlightClick="1"/>
            </p:cNvPr>
            <p:cNvSpPr>
              <a:spLocks noChangeArrowheads="1"/>
            </p:cNvSpPr>
            <p:nvPr/>
          </p:nvSpPr>
          <p:spPr bwMode="auto">
            <a:xfrm>
              <a:off x="3180" y="2268"/>
              <a:ext cx="370" cy="371"/>
            </a:xfrm>
            <a:prstGeom prst="actionButtonBlank">
              <a:avLst/>
            </a:prstGeom>
            <a:gradFill rotWithShape="1">
              <a:gsLst>
                <a:gs pos="0">
                  <a:srgbClr val="FFFFFF"/>
                </a:gs>
                <a:gs pos="100000">
                  <a:srgbClr val="FF0066"/>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L</a:t>
              </a:r>
            </a:p>
          </p:txBody>
        </p:sp>
        <p:sp>
          <p:nvSpPr>
            <p:cNvPr id="52271" name="AutoShape 706">
              <a:hlinkClick r:id="" action="ppaction://noaction" highlightClick="1"/>
            </p:cNvPr>
            <p:cNvSpPr>
              <a:spLocks noChangeArrowheads="1"/>
            </p:cNvSpPr>
            <p:nvPr/>
          </p:nvSpPr>
          <p:spPr bwMode="auto">
            <a:xfrm>
              <a:off x="3552" y="2268"/>
              <a:ext cx="371"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dirty="0">
                  <a:solidFill>
                    <a:srgbClr val="0000FF"/>
                  </a:solidFill>
                  <a:latin typeface="VNI-Times" pitchFamily="2" charset="0"/>
                </a:rPr>
                <a:t>Ớ</a:t>
              </a:r>
              <a:endParaRPr lang="en-US" sz="2400" dirty="0" smtClean="0">
                <a:solidFill>
                  <a:srgbClr val="0000FF"/>
                </a:solidFill>
                <a:latin typeface="VNI-Times" pitchFamily="2" charset="0"/>
              </a:endParaRPr>
            </a:p>
          </p:txBody>
        </p:sp>
        <p:sp>
          <p:nvSpPr>
            <p:cNvPr id="52272" name="AutoShape 707">
              <a:hlinkClick r:id="" action="ppaction://noaction" highlightClick="1"/>
            </p:cNvPr>
            <p:cNvSpPr>
              <a:spLocks noChangeArrowheads="1"/>
            </p:cNvSpPr>
            <p:nvPr/>
          </p:nvSpPr>
          <p:spPr bwMode="auto">
            <a:xfrm>
              <a:off x="3926" y="2268"/>
              <a:ext cx="370"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N</a:t>
              </a:r>
            </a:p>
          </p:txBody>
        </p:sp>
        <p:sp>
          <p:nvSpPr>
            <p:cNvPr id="52273" name="AutoShape 748">
              <a:hlinkClick r:id="" action="ppaction://noaction" highlightClick="1"/>
            </p:cNvPr>
            <p:cNvSpPr>
              <a:spLocks noChangeArrowheads="1"/>
            </p:cNvSpPr>
            <p:nvPr/>
          </p:nvSpPr>
          <p:spPr bwMode="auto">
            <a:xfrm>
              <a:off x="4298" y="2268"/>
              <a:ext cx="371"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H</a:t>
              </a:r>
            </a:p>
          </p:txBody>
        </p:sp>
        <p:sp>
          <p:nvSpPr>
            <p:cNvPr id="52274" name="AutoShape 749">
              <a:hlinkClick r:id="" action="ppaction://noaction" highlightClick="1"/>
            </p:cNvPr>
            <p:cNvSpPr>
              <a:spLocks noChangeArrowheads="1"/>
            </p:cNvSpPr>
            <p:nvPr/>
          </p:nvSpPr>
          <p:spPr bwMode="auto">
            <a:xfrm>
              <a:off x="4672" y="2268"/>
              <a:ext cx="370"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dirty="0" smtClean="0">
                  <a:solidFill>
                    <a:srgbClr val="0000FF"/>
                  </a:solidFill>
                  <a:latin typeface="VNI-Times" pitchFamily="2" charset="0"/>
                </a:rPr>
                <a:t>Ơ</a:t>
              </a:r>
            </a:p>
          </p:txBody>
        </p:sp>
        <p:sp>
          <p:nvSpPr>
            <p:cNvPr id="52275" name="AutoShape 750">
              <a:hlinkClick r:id="" action="ppaction://noaction" highlightClick="1"/>
            </p:cNvPr>
            <p:cNvSpPr>
              <a:spLocks noChangeArrowheads="1"/>
            </p:cNvSpPr>
            <p:nvPr/>
          </p:nvSpPr>
          <p:spPr bwMode="auto">
            <a:xfrm>
              <a:off x="5045" y="2268"/>
              <a:ext cx="370" cy="371"/>
            </a:xfrm>
            <a:prstGeom prst="actionButtonBlank">
              <a:avLst/>
            </a:prstGeom>
            <a:gradFill rotWithShape="1">
              <a:gsLst>
                <a:gs pos="0">
                  <a:srgbClr val="FFFFFF"/>
                </a:gs>
                <a:gs pos="100000">
                  <a:srgbClr val="33CC33"/>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US" sz="2400" smtClean="0">
                  <a:solidFill>
                    <a:srgbClr val="0000FF"/>
                  </a:solidFill>
                  <a:latin typeface="VNI-Times" pitchFamily="2" charset="0"/>
                </a:rPr>
                <a:t>N</a:t>
              </a:r>
            </a:p>
          </p:txBody>
        </p:sp>
      </p:grpSp>
      <p:sp>
        <p:nvSpPr>
          <p:cNvPr id="141042" name="Rectangle 71"/>
          <p:cNvSpPr>
            <a:spLocks noChangeArrowheads="1"/>
          </p:cNvSpPr>
          <p:nvPr/>
        </p:nvSpPr>
        <p:spPr bwMode="auto">
          <a:xfrm>
            <a:off x="1482725" y="5795963"/>
            <a:ext cx="724376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914400" eaLnBrk="1" fontAlgn="base" hangingPunct="1">
              <a:lnSpc>
                <a:spcPct val="120000"/>
              </a:lnSpc>
              <a:spcBef>
                <a:spcPct val="0"/>
              </a:spcBef>
              <a:spcAft>
                <a:spcPct val="0"/>
              </a:spcAft>
            </a:pPr>
            <a:r>
              <a:rPr lang="en-US" sz="1600" smtClean="0">
                <a:solidFill>
                  <a:srgbClr val="009900"/>
                </a:solidFill>
              </a:rPr>
              <a:t>Đại lượng kí hiệu là f của thấu kính?</a:t>
            </a:r>
          </a:p>
        </p:txBody>
      </p:sp>
      <p:sp>
        <p:nvSpPr>
          <p:cNvPr id="141043" name="Rectangle 71"/>
          <p:cNvSpPr>
            <a:spLocks noChangeArrowheads="1"/>
          </p:cNvSpPr>
          <p:nvPr/>
        </p:nvSpPr>
        <p:spPr bwMode="auto">
          <a:xfrm>
            <a:off x="1524000" y="5564188"/>
            <a:ext cx="72437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914400" eaLnBrk="1" fontAlgn="base" hangingPunct="1">
              <a:lnSpc>
                <a:spcPct val="120000"/>
              </a:lnSpc>
              <a:spcBef>
                <a:spcPct val="0"/>
              </a:spcBef>
              <a:spcAft>
                <a:spcPct val="0"/>
              </a:spcAft>
            </a:pPr>
            <a:r>
              <a:rPr lang="en-US" sz="1600" smtClean="0">
                <a:solidFill>
                  <a:srgbClr val="009900"/>
                </a:solidFill>
              </a:rPr>
              <a:t>Từ còn thiếu trong câu sau là gì?</a:t>
            </a:r>
          </a:p>
          <a:p>
            <a:pPr algn="just" defTabSz="914400" eaLnBrk="1" fontAlgn="base" hangingPunct="1">
              <a:lnSpc>
                <a:spcPct val="120000"/>
              </a:lnSpc>
              <a:spcBef>
                <a:spcPct val="0"/>
              </a:spcBef>
              <a:spcAft>
                <a:spcPct val="0"/>
              </a:spcAft>
            </a:pPr>
            <a:r>
              <a:rPr lang="en-US" sz="1600" smtClean="0">
                <a:solidFill>
                  <a:srgbClr val="0000FF"/>
                </a:solidFill>
              </a:rPr>
              <a:t>“Sử dụng tia tới đến quang tâm để vẽ ảnh của vật qua kính lúp thì tia này cho tia ló tiếp tục truyền thẳng theo ……. của tia tới.”</a:t>
            </a:r>
          </a:p>
        </p:txBody>
      </p:sp>
    </p:spTree>
    <p:extLst>
      <p:ext uri="{BB962C8B-B14F-4D97-AF65-F5344CB8AC3E}">
        <p14:creationId xmlns:p14="http://schemas.microsoft.com/office/powerpoint/2010/main" val="322204340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1" nodeType="withEffect">
                                  <p:stCondLst>
                                    <p:cond delay="0"/>
                                  </p:stCondLst>
                                  <p:iterate type="lt">
                                    <p:tmPct val="0"/>
                                  </p:iterate>
                                  <p:childTnLst>
                                    <p:set>
                                      <p:cBhvr>
                                        <p:cTn id="6" dur="1" fill="hold">
                                          <p:stCondLst>
                                            <p:cond delay="0"/>
                                          </p:stCondLst>
                                        </p:cTn>
                                        <p:tgtEl>
                                          <p:spTgt spid="216116"/>
                                        </p:tgtEl>
                                        <p:attrNameLst>
                                          <p:attrName>style.visibility</p:attrName>
                                        </p:attrNameLst>
                                      </p:cBhvr>
                                      <p:to>
                                        <p:strVal val="visible"/>
                                      </p:to>
                                    </p:set>
                                    <p:anim calcmode="lin" valueType="num">
                                      <p:cBhvr>
                                        <p:cTn id="7" dur="500" fill="hold"/>
                                        <p:tgtEl>
                                          <p:spTgt spid="216116"/>
                                        </p:tgtEl>
                                        <p:attrNameLst>
                                          <p:attrName>ppt_w</p:attrName>
                                        </p:attrNameLst>
                                      </p:cBhvr>
                                      <p:tavLst>
                                        <p:tav tm="0">
                                          <p:val>
                                            <p:fltVal val="0"/>
                                          </p:val>
                                        </p:tav>
                                        <p:tav tm="100000">
                                          <p:val>
                                            <p:strVal val="#ppt_w"/>
                                          </p:val>
                                        </p:tav>
                                      </p:tavLst>
                                    </p:anim>
                                    <p:anim calcmode="lin" valueType="num">
                                      <p:cBhvr>
                                        <p:cTn id="8" dur="500" fill="hold"/>
                                        <p:tgtEl>
                                          <p:spTgt spid="216116"/>
                                        </p:tgtEl>
                                        <p:attrNameLst>
                                          <p:attrName>ppt_h</p:attrName>
                                        </p:attrNameLst>
                                      </p:cBhvr>
                                      <p:tavLst>
                                        <p:tav tm="0">
                                          <p:val>
                                            <p:fltVal val="0"/>
                                          </p:val>
                                        </p:tav>
                                        <p:tav tm="100000">
                                          <p:val>
                                            <p:strVal val="#ppt_h"/>
                                          </p:val>
                                        </p:tav>
                                      </p:tavLst>
                                    </p:anim>
                                    <p:animEffect transition="in" filter="fade">
                                      <p:cBhvr>
                                        <p:cTn id="9" dur="500"/>
                                        <p:tgtEl>
                                          <p:spTgt spid="216116"/>
                                        </p:tgtEl>
                                      </p:cBhvr>
                                    </p:animEffect>
                                  </p:childTnLst>
                                </p:cTn>
                              </p:par>
                              <p:par>
                                <p:cTn id="10"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216116"/>
                                        </p:tgtEl>
                                        <p:attrNameLst>
                                          <p:attrName>ppt_x</p:attrName>
                                          <p:attrName>ppt_y</p:attrName>
                                        </p:attrNameLst>
                                      </p:cBhvr>
                                    </p:animMotion>
                                    <p:animRot by="1500000">
                                      <p:cBhvr>
                                        <p:cTn id="12" dur="125" fill="hold">
                                          <p:stCondLst>
                                            <p:cond delay="0"/>
                                          </p:stCondLst>
                                        </p:cTn>
                                        <p:tgtEl>
                                          <p:spTgt spid="216116"/>
                                        </p:tgtEl>
                                        <p:attrNameLst>
                                          <p:attrName>r</p:attrName>
                                        </p:attrNameLst>
                                      </p:cBhvr>
                                    </p:animRot>
                                    <p:animRot by="-1500000">
                                      <p:cBhvr>
                                        <p:cTn id="13" dur="125" fill="hold">
                                          <p:stCondLst>
                                            <p:cond delay="125"/>
                                          </p:stCondLst>
                                        </p:cTn>
                                        <p:tgtEl>
                                          <p:spTgt spid="216116"/>
                                        </p:tgtEl>
                                        <p:attrNameLst>
                                          <p:attrName>r</p:attrName>
                                        </p:attrNameLst>
                                      </p:cBhvr>
                                    </p:animRot>
                                    <p:animRot by="-1500000">
                                      <p:cBhvr>
                                        <p:cTn id="14" dur="125" fill="hold">
                                          <p:stCondLst>
                                            <p:cond delay="250"/>
                                          </p:stCondLst>
                                        </p:cTn>
                                        <p:tgtEl>
                                          <p:spTgt spid="216116"/>
                                        </p:tgtEl>
                                        <p:attrNameLst>
                                          <p:attrName>r</p:attrName>
                                        </p:attrNameLst>
                                      </p:cBhvr>
                                    </p:animRot>
                                    <p:animRot by="1500000">
                                      <p:cBhvr>
                                        <p:cTn id="15" dur="125" fill="hold">
                                          <p:stCondLst>
                                            <p:cond delay="375"/>
                                          </p:stCondLst>
                                        </p:cTn>
                                        <p:tgtEl>
                                          <p:spTgt spid="2161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40771"/>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40796"/>
                                        </p:tgtEl>
                                        <p:attrNameLst>
                                          <p:attrName>style.visibility</p:attrName>
                                        </p:attrNameLst>
                                      </p:cBhvr>
                                      <p:to>
                                        <p:strVal val="visible"/>
                                      </p:to>
                                    </p:set>
                                    <p:animEffect transition="in" filter="wipe(left)">
                                      <p:cBhvr>
                                        <p:cTn id="21" dur="500"/>
                                        <p:tgtEl>
                                          <p:spTgt spid="140796"/>
                                        </p:tgtEl>
                                      </p:cBhvr>
                                    </p:animEffect>
                                  </p:childTnLst>
                                </p:cTn>
                              </p:par>
                            </p:childTnLst>
                          </p:cTn>
                        </p:par>
                        <p:par>
                          <p:cTn id="22" fill="hold" nodeType="afterGroup">
                            <p:stCondLst>
                              <p:cond delay="5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40779"/>
                                        </p:tgtEl>
                                        <p:attrNameLst>
                                          <p:attrName>style.visibility</p:attrName>
                                        </p:attrNameLst>
                                      </p:cBhvr>
                                      <p:to>
                                        <p:strVal val="visible"/>
                                      </p:to>
                                    </p:set>
                                    <p:anim calcmode="discrete" valueType="clr">
                                      <p:cBhvr override="childStyle">
                                        <p:cTn id="25" dur="80"/>
                                        <p:tgtEl>
                                          <p:spTgt spid="140779"/>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40779"/>
                                        </p:tgtEl>
                                        <p:attrNameLst>
                                          <p:attrName>fillcolor</p:attrName>
                                        </p:attrNameLst>
                                      </p:cBhvr>
                                      <p:tavLst>
                                        <p:tav tm="0">
                                          <p:val>
                                            <p:clrVal>
                                              <a:schemeClr val="accent2"/>
                                            </p:clrVal>
                                          </p:val>
                                        </p:tav>
                                        <p:tav tm="50000">
                                          <p:val>
                                            <p:clrVal>
                                              <a:schemeClr val="hlink"/>
                                            </p:clrVal>
                                          </p:val>
                                        </p:tav>
                                      </p:tavLst>
                                    </p:anim>
                                    <p:set>
                                      <p:cBhvr>
                                        <p:cTn id="27" dur="80"/>
                                        <p:tgtEl>
                                          <p:spTgt spid="140779"/>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xit" presetSubtype="0" fill="hold" grpId="1" nodeType="clickEffect">
                                  <p:stCondLst>
                                    <p:cond delay="0"/>
                                  </p:stCondLst>
                                  <p:iterate type="lt">
                                    <p:tmPct val="0"/>
                                  </p:iterate>
                                  <p:childTnLst>
                                    <p:anim calcmode="lin" valueType="num">
                                      <p:cBhvr>
                                        <p:cTn id="31" dur="500"/>
                                        <p:tgtEl>
                                          <p:spTgt spid="140779"/>
                                        </p:tgtEl>
                                        <p:attrNameLst>
                                          <p:attrName>ppt_w</p:attrName>
                                        </p:attrNameLst>
                                      </p:cBhvr>
                                      <p:tavLst>
                                        <p:tav tm="0">
                                          <p:val>
                                            <p:strVal val="ppt_w"/>
                                          </p:val>
                                        </p:tav>
                                        <p:tav tm="100000">
                                          <p:val>
                                            <p:fltVal val="0"/>
                                          </p:val>
                                        </p:tav>
                                      </p:tavLst>
                                    </p:anim>
                                    <p:anim calcmode="lin" valueType="num">
                                      <p:cBhvr>
                                        <p:cTn id="32" dur="500"/>
                                        <p:tgtEl>
                                          <p:spTgt spid="140779"/>
                                        </p:tgtEl>
                                        <p:attrNameLst>
                                          <p:attrName>ppt_h</p:attrName>
                                        </p:attrNameLst>
                                      </p:cBhvr>
                                      <p:tavLst>
                                        <p:tav tm="0">
                                          <p:val>
                                            <p:strVal val="ppt_h"/>
                                          </p:val>
                                        </p:tav>
                                        <p:tav tm="100000">
                                          <p:val>
                                            <p:fltVal val="0"/>
                                          </p:val>
                                        </p:tav>
                                      </p:tavLst>
                                    </p:anim>
                                    <p:animEffect transition="out" filter="fade">
                                      <p:cBhvr>
                                        <p:cTn id="33" dur="500"/>
                                        <p:tgtEl>
                                          <p:spTgt spid="140779"/>
                                        </p:tgtEl>
                                      </p:cBhvr>
                                    </p:animEffect>
                                    <p:set>
                                      <p:cBhvr>
                                        <p:cTn id="34" dur="1" fill="hold">
                                          <p:stCondLst>
                                            <p:cond delay="499"/>
                                          </p:stCondLst>
                                        </p:cTn>
                                        <p:tgtEl>
                                          <p:spTgt spid="140779"/>
                                        </p:tgtEl>
                                        <p:attrNameLst>
                                          <p:attrName>style.visibility</p:attrName>
                                        </p:attrNameLst>
                                      </p:cBhvr>
                                      <p:to>
                                        <p:strVal val="hidden"/>
                                      </p:to>
                                    </p:set>
                                  </p:childTnLst>
                                </p:cTn>
                              </p:par>
                              <p:par>
                                <p:cTn id="35" presetID="22" presetClass="entr" presetSubtype="8" fill="hold" nodeType="withEffect">
                                  <p:stCondLst>
                                    <p:cond delay="0"/>
                                  </p:stCondLst>
                                  <p:childTnLst>
                                    <p:set>
                                      <p:cBhvr>
                                        <p:cTn id="36" dur="1" fill="hold">
                                          <p:stCondLst>
                                            <p:cond delay="0"/>
                                          </p:stCondLst>
                                        </p:cTn>
                                        <p:tgtEl>
                                          <p:spTgt spid="140914"/>
                                        </p:tgtEl>
                                        <p:attrNameLst>
                                          <p:attrName>style.visibility</p:attrName>
                                        </p:attrNameLst>
                                      </p:cBhvr>
                                      <p:to>
                                        <p:strVal val="visible"/>
                                      </p:to>
                                    </p:set>
                                    <p:animEffect transition="in" filter="wipe(left)">
                                      <p:cBhvr>
                                        <p:cTn id="37" dur="500"/>
                                        <p:tgtEl>
                                          <p:spTgt spid="140914"/>
                                        </p:tgtEl>
                                      </p:cBhvr>
                                    </p:animEffect>
                                  </p:childTnLst>
                                </p:cTn>
                              </p:par>
                            </p:childTnLst>
                          </p:cTn>
                        </p:par>
                      </p:childTnLst>
                    </p:cTn>
                  </p:par>
                </p:childTnLst>
              </p:cTn>
              <p:nextCondLst>
                <p:cond evt="onClick" delay="0">
                  <p:tgtEl>
                    <p:spTgt spid="140771"/>
                  </p:tgtEl>
                </p:cond>
              </p:nextCondLst>
            </p:seq>
            <p:seq concurrent="1" nextAc="seek">
              <p:cTn id="38" restart="whenNotActive" fill="hold" evtFilter="cancelBubble" nodeType="interactiveSeq">
                <p:stCondLst>
                  <p:cond evt="onClick" delay="0">
                    <p:tgtEl>
                      <p:spTgt spid="14077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140826"/>
                                        </p:tgtEl>
                                        <p:attrNameLst>
                                          <p:attrName>style.visibility</p:attrName>
                                        </p:attrNameLst>
                                      </p:cBhvr>
                                      <p:to>
                                        <p:strVal val="visible"/>
                                      </p:to>
                                    </p:set>
                                    <p:animEffect transition="in" filter="wipe(left)">
                                      <p:cBhvr>
                                        <p:cTn id="43" dur="500"/>
                                        <p:tgtEl>
                                          <p:spTgt spid="140826"/>
                                        </p:tgtEl>
                                      </p:cBhvr>
                                    </p:animEffect>
                                  </p:childTnLst>
                                </p:cTn>
                              </p:par>
                            </p:childTnLst>
                          </p:cTn>
                        </p:par>
                        <p:par>
                          <p:cTn id="44" fill="hold" nodeType="afterGroup">
                            <p:stCondLst>
                              <p:cond delay="500"/>
                            </p:stCondLst>
                            <p:childTnLst>
                              <p:par>
                                <p:cTn id="45" presetID="27" presetClass="entr" presetSubtype="0" fill="hold" grpId="0" nodeType="afterEffect">
                                  <p:stCondLst>
                                    <p:cond delay="0"/>
                                  </p:stCondLst>
                                  <p:iterate type="lt">
                                    <p:tmPct val="50000"/>
                                  </p:iterate>
                                  <p:childTnLst>
                                    <p:set>
                                      <p:cBhvr>
                                        <p:cTn id="46" dur="1" fill="hold">
                                          <p:stCondLst>
                                            <p:cond delay="0"/>
                                          </p:stCondLst>
                                        </p:cTn>
                                        <p:tgtEl>
                                          <p:spTgt spid="141019"/>
                                        </p:tgtEl>
                                        <p:attrNameLst>
                                          <p:attrName>style.visibility</p:attrName>
                                        </p:attrNameLst>
                                      </p:cBhvr>
                                      <p:to>
                                        <p:strVal val="visible"/>
                                      </p:to>
                                    </p:set>
                                    <p:anim calcmode="discrete" valueType="clr">
                                      <p:cBhvr override="childStyle">
                                        <p:cTn id="47" dur="80"/>
                                        <p:tgtEl>
                                          <p:spTgt spid="141019"/>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41019"/>
                                        </p:tgtEl>
                                        <p:attrNameLst>
                                          <p:attrName>fillcolor</p:attrName>
                                        </p:attrNameLst>
                                      </p:cBhvr>
                                      <p:tavLst>
                                        <p:tav tm="0">
                                          <p:val>
                                            <p:clrVal>
                                              <a:schemeClr val="accent2"/>
                                            </p:clrVal>
                                          </p:val>
                                        </p:tav>
                                        <p:tav tm="50000">
                                          <p:val>
                                            <p:clrVal>
                                              <a:schemeClr val="hlink"/>
                                            </p:clrVal>
                                          </p:val>
                                        </p:tav>
                                      </p:tavLst>
                                    </p:anim>
                                    <p:set>
                                      <p:cBhvr>
                                        <p:cTn id="49" dur="80"/>
                                        <p:tgtEl>
                                          <p:spTgt spid="141019"/>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xit" presetSubtype="0" fill="hold" grpId="1" nodeType="clickEffect">
                                  <p:stCondLst>
                                    <p:cond delay="0"/>
                                  </p:stCondLst>
                                  <p:iterate type="lt">
                                    <p:tmPct val="0"/>
                                  </p:iterate>
                                  <p:childTnLst>
                                    <p:anim calcmode="lin" valueType="num">
                                      <p:cBhvr>
                                        <p:cTn id="53" dur="500"/>
                                        <p:tgtEl>
                                          <p:spTgt spid="141019"/>
                                        </p:tgtEl>
                                        <p:attrNameLst>
                                          <p:attrName>ppt_w</p:attrName>
                                        </p:attrNameLst>
                                      </p:cBhvr>
                                      <p:tavLst>
                                        <p:tav tm="0">
                                          <p:val>
                                            <p:strVal val="ppt_w"/>
                                          </p:val>
                                        </p:tav>
                                        <p:tav tm="100000">
                                          <p:val>
                                            <p:fltVal val="0"/>
                                          </p:val>
                                        </p:tav>
                                      </p:tavLst>
                                    </p:anim>
                                    <p:anim calcmode="lin" valueType="num">
                                      <p:cBhvr>
                                        <p:cTn id="54" dur="500"/>
                                        <p:tgtEl>
                                          <p:spTgt spid="141019"/>
                                        </p:tgtEl>
                                        <p:attrNameLst>
                                          <p:attrName>ppt_h</p:attrName>
                                        </p:attrNameLst>
                                      </p:cBhvr>
                                      <p:tavLst>
                                        <p:tav tm="0">
                                          <p:val>
                                            <p:strVal val="ppt_h"/>
                                          </p:val>
                                        </p:tav>
                                        <p:tav tm="100000">
                                          <p:val>
                                            <p:fltVal val="0"/>
                                          </p:val>
                                        </p:tav>
                                      </p:tavLst>
                                    </p:anim>
                                    <p:animEffect transition="out" filter="fade">
                                      <p:cBhvr>
                                        <p:cTn id="55" dur="500"/>
                                        <p:tgtEl>
                                          <p:spTgt spid="141019"/>
                                        </p:tgtEl>
                                      </p:cBhvr>
                                    </p:animEffect>
                                    <p:set>
                                      <p:cBhvr>
                                        <p:cTn id="56" dur="1" fill="hold">
                                          <p:stCondLst>
                                            <p:cond delay="499"/>
                                          </p:stCondLst>
                                        </p:cTn>
                                        <p:tgtEl>
                                          <p:spTgt spid="141019"/>
                                        </p:tgtEl>
                                        <p:attrNameLst>
                                          <p:attrName>style.visibility</p:attrName>
                                        </p:attrNameLst>
                                      </p:cBhvr>
                                      <p:to>
                                        <p:strVal val="hidden"/>
                                      </p:to>
                                    </p:set>
                                  </p:childTnLst>
                                </p:cTn>
                              </p:par>
                            </p:childTnLst>
                          </p:cTn>
                        </p:par>
                        <p:par>
                          <p:cTn id="57" fill="hold" nodeType="afterGroup">
                            <p:stCondLst>
                              <p:cond delay="500"/>
                            </p:stCondLst>
                            <p:childTnLst>
                              <p:par>
                                <p:cTn id="58" presetID="22" presetClass="entr" presetSubtype="8" fill="hold" nodeType="afterEffect">
                                  <p:stCondLst>
                                    <p:cond delay="0"/>
                                  </p:stCondLst>
                                  <p:childTnLst>
                                    <p:set>
                                      <p:cBhvr>
                                        <p:cTn id="59" dur="1" fill="hold">
                                          <p:stCondLst>
                                            <p:cond delay="0"/>
                                          </p:stCondLst>
                                        </p:cTn>
                                        <p:tgtEl>
                                          <p:spTgt spid="140944"/>
                                        </p:tgtEl>
                                        <p:attrNameLst>
                                          <p:attrName>style.visibility</p:attrName>
                                        </p:attrNameLst>
                                      </p:cBhvr>
                                      <p:to>
                                        <p:strVal val="visible"/>
                                      </p:to>
                                    </p:set>
                                    <p:animEffect transition="in" filter="wipe(left)">
                                      <p:cBhvr>
                                        <p:cTn id="60" dur="1000"/>
                                        <p:tgtEl>
                                          <p:spTgt spid="140944"/>
                                        </p:tgtEl>
                                      </p:cBhvr>
                                    </p:animEffect>
                                  </p:childTnLst>
                                </p:cTn>
                              </p:par>
                            </p:childTnLst>
                          </p:cTn>
                        </p:par>
                      </p:childTnLst>
                    </p:cTn>
                  </p:par>
                </p:childTnLst>
              </p:cTn>
              <p:nextCondLst>
                <p:cond evt="onClick" delay="0">
                  <p:tgtEl>
                    <p:spTgt spid="140772"/>
                  </p:tgtEl>
                </p:cond>
              </p:nextCondLst>
            </p:seq>
            <p:seq concurrent="1" nextAc="seek">
              <p:cTn id="61" restart="whenNotActive" fill="hold" evtFilter="cancelBubble" nodeType="interactiveSeq">
                <p:stCondLst>
                  <p:cond evt="onClick" delay="0">
                    <p:tgtEl>
                      <p:spTgt spid="140773"/>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140841"/>
                                        </p:tgtEl>
                                        <p:attrNameLst>
                                          <p:attrName>style.visibility</p:attrName>
                                        </p:attrNameLst>
                                      </p:cBhvr>
                                      <p:to>
                                        <p:strVal val="visible"/>
                                      </p:to>
                                    </p:set>
                                    <p:animEffect transition="in" filter="wipe(left)">
                                      <p:cBhvr>
                                        <p:cTn id="66" dur="500"/>
                                        <p:tgtEl>
                                          <p:spTgt spid="140841"/>
                                        </p:tgtEl>
                                      </p:cBhvr>
                                    </p:animEffect>
                                  </p:childTnLst>
                                </p:cTn>
                              </p:par>
                            </p:childTnLst>
                          </p:cTn>
                        </p:par>
                        <p:par>
                          <p:cTn id="67" fill="hold" nodeType="afterGroup">
                            <p:stCondLst>
                              <p:cond delay="500"/>
                            </p:stCondLst>
                            <p:childTnLst>
                              <p:par>
                                <p:cTn id="68" presetID="27" presetClass="entr" presetSubtype="0" fill="hold" grpId="0" nodeType="afterEffect">
                                  <p:stCondLst>
                                    <p:cond delay="0"/>
                                  </p:stCondLst>
                                  <p:iterate type="lt">
                                    <p:tmPct val="50000"/>
                                  </p:iterate>
                                  <p:childTnLst>
                                    <p:set>
                                      <p:cBhvr>
                                        <p:cTn id="69" dur="1" fill="hold">
                                          <p:stCondLst>
                                            <p:cond delay="0"/>
                                          </p:stCondLst>
                                        </p:cTn>
                                        <p:tgtEl>
                                          <p:spTgt spid="141020"/>
                                        </p:tgtEl>
                                        <p:attrNameLst>
                                          <p:attrName>style.visibility</p:attrName>
                                        </p:attrNameLst>
                                      </p:cBhvr>
                                      <p:to>
                                        <p:strVal val="visible"/>
                                      </p:to>
                                    </p:set>
                                    <p:anim calcmode="discrete" valueType="clr">
                                      <p:cBhvr override="childStyle">
                                        <p:cTn id="70" dur="80"/>
                                        <p:tgtEl>
                                          <p:spTgt spid="141020"/>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41020"/>
                                        </p:tgtEl>
                                        <p:attrNameLst>
                                          <p:attrName>fillcolor</p:attrName>
                                        </p:attrNameLst>
                                      </p:cBhvr>
                                      <p:tavLst>
                                        <p:tav tm="0">
                                          <p:val>
                                            <p:clrVal>
                                              <a:schemeClr val="accent2"/>
                                            </p:clrVal>
                                          </p:val>
                                        </p:tav>
                                        <p:tav tm="50000">
                                          <p:val>
                                            <p:clrVal>
                                              <a:schemeClr val="hlink"/>
                                            </p:clrVal>
                                          </p:val>
                                        </p:tav>
                                      </p:tavLst>
                                    </p:anim>
                                    <p:set>
                                      <p:cBhvr>
                                        <p:cTn id="72" dur="80"/>
                                        <p:tgtEl>
                                          <p:spTgt spid="141020"/>
                                        </p:tgtEl>
                                        <p:attrNameLst>
                                          <p:attrName>fill.type</p:attrName>
                                        </p:attrNameLst>
                                      </p:cBhvr>
                                      <p:to>
                                        <p:strVal val="solid"/>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xit" presetSubtype="0" fill="hold" grpId="1" nodeType="clickEffect">
                                  <p:stCondLst>
                                    <p:cond delay="0"/>
                                  </p:stCondLst>
                                  <p:iterate type="lt">
                                    <p:tmPct val="0"/>
                                  </p:iterate>
                                  <p:childTnLst>
                                    <p:anim calcmode="lin" valueType="num">
                                      <p:cBhvr>
                                        <p:cTn id="76" dur="500"/>
                                        <p:tgtEl>
                                          <p:spTgt spid="141020"/>
                                        </p:tgtEl>
                                        <p:attrNameLst>
                                          <p:attrName>ppt_w</p:attrName>
                                        </p:attrNameLst>
                                      </p:cBhvr>
                                      <p:tavLst>
                                        <p:tav tm="0">
                                          <p:val>
                                            <p:strVal val="ppt_w"/>
                                          </p:val>
                                        </p:tav>
                                        <p:tav tm="100000">
                                          <p:val>
                                            <p:fltVal val="0"/>
                                          </p:val>
                                        </p:tav>
                                      </p:tavLst>
                                    </p:anim>
                                    <p:anim calcmode="lin" valueType="num">
                                      <p:cBhvr>
                                        <p:cTn id="77" dur="500"/>
                                        <p:tgtEl>
                                          <p:spTgt spid="141020"/>
                                        </p:tgtEl>
                                        <p:attrNameLst>
                                          <p:attrName>ppt_h</p:attrName>
                                        </p:attrNameLst>
                                      </p:cBhvr>
                                      <p:tavLst>
                                        <p:tav tm="0">
                                          <p:val>
                                            <p:strVal val="ppt_h"/>
                                          </p:val>
                                        </p:tav>
                                        <p:tav tm="100000">
                                          <p:val>
                                            <p:fltVal val="0"/>
                                          </p:val>
                                        </p:tav>
                                      </p:tavLst>
                                    </p:anim>
                                    <p:animEffect transition="out" filter="fade">
                                      <p:cBhvr>
                                        <p:cTn id="78" dur="500"/>
                                        <p:tgtEl>
                                          <p:spTgt spid="141020"/>
                                        </p:tgtEl>
                                      </p:cBhvr>
                                    </p:animEffect>
                                    <p:set>
                                      <p:cBhvr>
                                        <p:cTn id="79" dur="1" fill="hold">
                                          <p:stCondLst>
                                            <p:cond delay="499"/>
                                          </p:stCondLst>
                                        </p:cTn>
                                        <p:tgtEl>
                                          <p:spTgt spid="141020"/>
                                        </p:tgtEl>
                                        <p:attrNameLst>
                                          <p:attrName>style.visibility</p:attrName>
                                        </p:attrNameLst>
                                      </p:cBhvr>
                                      <p:to>
                                        <p:strVal val="hidden"/>
                                      </p:to>
                                    </p:set>
                                  </p:childTnLst>
                                </p:cTn>
                              </p:par>
                            </p:childTnLst>
                          </p:cTn>
                        </p:par>
                        <p:par>
                          <p:cTn id="80" fill="hold" nodeType="afterGroup">
                            <p:stCondLst>
                              <p:cond delay="500"/>
                            </p:stCondLst>
                            <p:childTnLst>
                              <p:par>
                                <p:cTn id="81" presetID="22" presetClass="entr" presetSubtype="8" fill="hold" nodeType="afterEffect">
                                  <p:stCondLst>
                                    <p:cond delay="0"/>
                                  </p:stCondLst>
                                  <p:childTnLst>
                                    <p:set>
                                      <p:cBhvr>
                                        <p:cTn id="82" dur="1" fill="hold">
                                          <p:stCondLst>
                                            <p:cond delay="0"/>
                                          </p:stCondLst>
                                        </p:cTn>
                                        <p:tgtEl>
                                          <p:spTgt spid="140961"/>
                                        </p:tgtEl>
                                        <p:attrNameLst>
                                          <p:attrName>style.visibility</p:attrName>
                                        </p:attrNameLst>
                                      </p:cBhvr>
                                      <p:to>
                                        <p:strVal val="visible"/>
                                      </p:to>
                                    </p:set>
                                    <p:animEffect transition="in" filter="wipe(left)">
                                      <p:cBhvr>
                                        <p:cTn id="83" dur="1000"/>
                                        <p:tgtEl>
                                          <p:spTgt spid="140961"/>
                                        </p:tgtEl>
                                      </p:cBhvr>
                                    </p:animEffect>
                                  </p:childTnLst>
                                </p:cTn>
                              </p:par>
                            </p:childTnLst>
                          </p:cTn>
                        </p:par>
                      </p:childTnLst>
                    </p:cTn>
                  </p:par>
                </p:childTnLst>
              </p:cTn>
              <p:nextCondLst>
                <p:cond evt="onClick" delay="0">
                  <p:tgtEl>
                    <p:spTgt spid="140773"/>
                  </p:tgtEl>
                </p:cond>
              </p:nextCondLst>
            </p:seq>
            <p:seq concurrent="1" nextAc="seek">
              <p:cTn id="84" restart="whenNotActive" fill="hold" evtFilter="cancelBubble" nodeType="interactiveSeq">
                <p:stCondLst>
                  <p:cond evt="onClick" delay="0">
                    <p:tgtEl>
                      <p:spTgt spid="140774"/>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22" presetClass="entr" presetSubtype="8" fill="hold" nodeType="clickEffect">
                                  <p:stCondLst>
                                    <p:cond delay="0"/>
                                  </p:stCondLst>
                                  <p:childTnLst>
                                    <p:set>
                                      <p:cBhvr>
                                        <p:cTn id="88" dur="1" fill="hold">
                                          <p:stCondLst>
                                            <p:cond delay="0"/>
                                          </p:stCondLst>
                                        </p:cTn>
                                        <p:tgtEl>
                                          <p:spTgt spid="140862"/>
                                        </p:tgtEl>
                                        <p:attrNameLst>
                                          <p:attrName>style.visibility</p:attrName>
                                        </p:attrNameLst>
                                      </p:cBhvr>
                                      <p:to>
                                        <p:strVal val="visible"/>
                                      </p:to>
                                    </p:set>
                                    <p:animEffect transition="in" filter="wipe(left)">
                                      <p:cBhvr>
                                        <p:cTn id="89" dur="500"/>
                                        <p:tgtEl>
                                          <p:spTgt spid="140862"/>
                                        </p:tgtEl>
                                      </p:cBhvr>
                                    </p:animEffect>
                                  </p:childTnLst>
                                </p:cTn>
                              </p:par>
                            </p:childTnLst>
                          </p:cTn>
                        </p:par>
                        <p:par>
                          <p:cTn id="90" fill="hold" nodeType="afterGroup">
                            <p:stCondLst>
                              <p:cond delay="500"/>
                            </p:stCondLst>
                            <p:childTnLst>
                              <p:par>
                                <p:cTn id="91" presetID="27" presetClass="entr" presetSubtype="0" fill="hold" grpId="0" nodeType="afterEffect">
                                  <p:stCondLst>
                                    <p:cond delay="0"/>
                                  </p:stCondLst>
                                  <p:iterate type="lt">
                                    <p:tmPct val="50000"/>
                                  </p:iterate>
                                  <p:childTnLst>
                                    <p:set>
                                      <p:cBhvr>
                                        <p:cTn id="92" dur="1" fill="hold">
                                          <p:stCondLst>
                                            <p:cond delay="0"/>
                                          </p:stCondLst>
                                        </p:cTn>
                                        <p:tgtEl>
                                          <p:spTgt spid="141021"/>
                                        </p:tgtEl>
                                        <p:attrNameLst>
                                          <p:attrName>style.visibility</p:attrName>
                                        </p:attrNameLst>
                                      </p:cBhvr>
                                      <p:to>
                                        <p:strVal val="visible"/>
                                      </p:to>
                                    </p:set>
                                    <p:anim calcmode="discrete" valueType="clr">
                                      <p:cBhvr override="childStyle">
                                        <p:cTn id="93" dur="80"/>
                                        <p:tgtEl>
                                          <p:spTgt spid="141021"/>
                                        </p:tgtEl>
                                        <p:attrNameLst>
                                          <p:attrName>style.color</p:attrName>
                                        </p:attrNameLst>
                                      </p:cBhvr>
                                      <p:tavLst>
                                        <p:tav tm="0">
                                          <p:val>
                                            <p:clrVal>
                                              <a:schemeClr val="accent2"/>
                                            </p:clrVal>
                                          </p:val>
                                        </p:tav>
                                        <p:tav tm="50000">
                                          <p:val>
                                            <p:clrVal>
                                              <a:schemeClr val="hlink"/>
                                            </p:clrVal>
                                          </p:val>
                                        </p:tav>
                                      </p:tavLst>
                                    </p:anim>
                                    <p:anim calcmode="discrete" valueType="clr">
                                      <p:cBhvr>
                                        <p:cTn id="94" dur="80"/>
                                        <p:tgtEl>
                                          <p:spTgt spid="141021"/>
                                        </p:tgtEl>
                                        <p:attrNameLst>
                                          <p:attrName>fillcolor</p:attrName>
                                        </p:attrNameLst>
                                      </p:cBhvr>
                                      <p:tavLst>
                                        <p:tav tm="0">
                                          <p:val>
                                            <p:clrVal>
                                              <a:schemeClr val="accent2"/>
                                            </p:clrVal>
                                          </p:val>
                                        </p:tav>
                                        <p:tav tm="50000">
                                          <p:val>
                                            <p:clrVal>
                                              <a:schemeClr val="hlink"/>
                                            </p:clrVal>
                                          </p:val>
                                        </p:tav>
                                      </p:tavLst>
                                    </p:anim>
                                    <p:set>
                                      <p:cBhvr>
                                        <p:cTn id="95" dur="80"/>
                                        <p:tgtEl>
                                          <p:spTgt spid="141021"/>
                                        </p:tgtEl>
                                        <p:attrNameLst>
                                          <p:attrName>fill.type</p:attrName>
                                        </p:attrNameLst>
                                      </p:cBhvr>
                                      <p:to>
                                        <p:strVal val="solid"/>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53" presetClass="exit" presetSubtype="0" fill="hold" grpId="1" nodeType="clickEffect">
                                  <p:stCondLst>
                                    <p:cond delay="0"/>
                                  </p:stCondLst>
                                  <p:iterate type="lt">
                                    <p:tmPct val="0"/>
                                  </p:iterate>
                                  <p:childTnLst>
                                    <p:anim calcmode="lin" valueType="num">
                                      <p:cBhvr>
                                        <p:cTn id="99" dur="500"/>
                                        <p:tgtEl>
                                          <p:spTgt spid="141021"/>
                                        </p:tgtEl>
                                        <p:attrNameLst>
                                          <p:attrName>ppt_w</p:attrName>
                                        </p:attrNameLst>
                                      </p:cBhvr>
                                      <p:tavLst>
                                        <p:tav tm="0">
                                          <p:val>
                                            <p:strVal val="ppt_w"/>
                                          </p:val>
                                        </p:tav>
                                        <p:tav tm="100000">
                                          <p:val>
                                            <p:fltVal val="0"/>
                                          </p:val>
                                        </p:tav>
                                      </p:tavLst>
                                    </p:anim>
                                    <p:anim calcmode="lin" valueType="num">
                                      <p:cBhvr>
                                        <p:cTn id="100" dur="500"/>
                                        <p:tgtEl>
                                          <p:spTgt spid="141021"/>
                                        </p:tgtEl>
                                        <p:attrNameLst>
                                          <p:attrName>ppt_h</p:attrName>
                                        </p:attrNameLst>
                                      </p:cBhvr>
                                      <p:tavLst>
                                        <p:tav tm="0">
                                          <p:val>
                                            <p:strVal val="ppt_h"/>
                                          </p:val>
                                        </p:tav>
                                        <p:tav tm="100000">
                                          <p:val>
                                            <p:fltVal val="0"/>
                                          </p:val>
                                        </p:tav>
                                      </p:tavLst>
                                    </p:anim>
                                    <p:animEffect transition="out" filter="fade">
                                      <p:cBhvr>
                                        <p:cTn id="101" dur="500"/>
                                        <p:tgtEl>
                                          <p:spTgt spid="141021"/>
                                        </p:tgtEl>
                                      </p:cBhvr>
                                    </p:animEffect>
                                    <p:set>
                                      <p:cBhvr>
                                        <p:cTn id="102" dur="1" fill="hold">
                                          <p:stCondLst>
                                            <p:cond delay="499"/>
                                          </p:stCondLst>
                                        </p:cTn>
                                        <p:tgtEl>
                                          <p:spTgt spid="141021"/>
                                        </p:tgtEl>
                                        <p:attrNameLst>
                                          <p:attrName>style.visibility</p:attrName>
                                        </p:attrNameLst>
                                      </p:cBhvr>
                                      <p:to>
                                        <p:strVal val="hidden"/>
                                      </p:to>
                                    </p:set>
                                  </p:childTnLst>
                                </p:cTn>
                              </p:par>
                            </p:childTnLst>
                          </p:cTn>
                        </p:par>
                        <p:par>
                          <p:cTn id="103" fill="hold" nodeType="afterGroup">
                            <p:stCondLst>
                              <p:cond delay="500"/>
                            </p:stCondLst>
                            <p:childTnLst>
                              <p:par>
                                <p:cTn id="104" presetID="22" presetClass="entr" presetSubtype="8" fill="hold" nodeType="afterEffect">
                                  <p:stCondLst>
                                    <p:cond delay="0"/>
                                  </p:stCondLst>
                                  <p:childTnLst>
                                    <p:set>
                                      <p:cBhvr>
                                        <p:cTn id="105" dur="1" fill="hold">
                                          <p:stCondLst>
                                            <p:cond delay="0"/>
                                          </p:stCondLst>
                                        </p:cTn>
                                        <p:tgtEl>
                                          <p:spTgt spid="140978"/>
                                        </p:tgtEl>
                                        <p:attrNameLst>
                                          <p:attrName>style.visibility</p:attrName>
                                        </p:attrNameLst>
                                      </p:cBhvr>
                                      <p:to>
                                        <p:strVal val="visible"/>
                                      </p:to>
                                    </p:set>
                                    <p:animEffect transition="in" filter="wipe(left)">
                                      <p:cBhvr>
                                        <p:cTn id="106" dur="1000"/>
                                        <p:tgtEl>
                                          <p:spTgt spid="140978"/>
                                        </p:tgtEl>
                                      </p:cBhvr>
                                    </p:animEffect>
                                  </p:childTnLst>
                                </p:cTn>
                              </p:par>
                            </p:childTnLst>
                          </p:cTn>
                        </p:par>
                      </p:childTnLst>
                    </p:cTn>
                  </p:par>
                </p:childTnLst>
              </p:cTn>
              <p:nextCondLst>
                <p:cond evt="onClick" delay="0">
                  <p:tgtEl>
                    <p:spTgt spid="140774"/>
                  </p:tgtEl>
                </p:cond>
              </p:nextCondLst>
            </p:seq>
            <p:seq concurrent="1" nextAc="seek">
              <p:cTn id="107" restart="whenNotActive" fill="hold" evtFilter="cancelBubble" nodeType="interactiveSeq">
                <p:stCondLst>
                  <p:cond evt="onClick" delay="0">
                    <p:tgtEl>
                      <p:spTgt spid="140775"/>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141035"/>
                                        </p:tgtEl>
                                        <p:attrNameLst>
                                          <p:attrName>style.visibility</p:attrName>
                                        </p:attrNameLst>
                                      </p:cBhvr>
                                      <p:to>
                                        <p:strVal val="visible"/>
                                      </p:to>
                                    </p:set>
                                    <p:animEffect transition="in" filter="wipe(left)">
                                      <p:cBhvr>
                                        <p:cTn id="112" dur="1000"/>
                                        <p:tgtEl>
                                          <p:spTgt spid="141035"/>
                                        </p:tgtEl>
                                      </p:cBhvr>
                                    </p:animEffect>
                                  </p:childTnLst>
                                </p:cTn>
                              </p:par>
                            </p:childTnLst>
                          </p:cTn>
                        </p:par>
                        <p:par>
                          <p:cTn id="113" fill="hold" nodeType="afterGroup">
                            <p:stCondLst>
                              <p:cond delay="1000"/>
                            </p:stCondLst>
                            <p:childTnLst>
                              <p:par>
                                <p:cTn id="114" presetID="27" presetClass="entr" presetSubtype="0" fill="hold" grpId="0" nodeType="afterEffect">
                                  <p:stCondLst>
                                    <p:cond delay="0"/>
                                  </p:stCondLst>
                                  <p:iterate type="lt">
                                    <p:tmPct val="50000"/>
                                  </p:iterate>
                                  <p:childTnLst>
                                    <p:set>
                                      <p:cBhvr>
                                        <p:cTn id="115" dur="1" fill="hold">
                                          <p:stCondLst>
                                            <p:cond delay="0"/>
                                          </p:stCondLst>
                                        </p:cTn>
                                        <p:tgtEl>
                                          <p:spTgt spid="141022"/>
                                        </p:tgtEl>
                                        <p:attrNameLst>
                                          <p:attrName>style.visibility</p:attrName>
                                        </p:attrNameLst>
                                      </p:cBhvr>
                                      <p:to>
                                        <p:strVal val="visible"/>
                                      </p:to>
                                    </p:set>
                                    <p:anim calcmode="discrete" valueType="clr">
                                      <p:cBhvr override="childStyle">
                                        <p:cTn id="116" dur="80"/>
                                        <p:tgtEl>
                                          <p:spTgt spid="141022"/>
                                        </p:tgtEl>
                                        <p:attrNameLst>
                                          <p:attrName>style.color</p:attrName>
                                        </p:attrNameLst>
                                      </p:cBhvr>
                                      <p:tavLst>
                                        <p:tav tm="0">
                                          <p:val>
                                            <p:clrVal>
                                              <a:schemeClr val="accent2"/>
                                            </p:clrVal>
                                          </p:val>
                                        </p:tav>
                                        <p:tav tm="50000">
                                          <p:val>
                                            <p:clrVal>
                                              <a:schemeClr val="hlink"/>
                                            </p:clrVal>
                                          </p:val>
                                        </p:tav>
                                      </p:tavLst>
                                    </p:anim>
                                    <p:anim calcmode="discrete" valueType="clr">
                                      <p:cBhvr>
                                        <p:cTn id="117" dur="80"/>
                                        <p:tgtEl>
                                          <p:spTgt spid="141022"/>
                                        </p:tgtEl>
                                        <p:attrNameLst>
                                          <p:attrName>fillcolor</p:attrName>
                                        </p:attrNameLst>
                                      </p:cBhvr>
                                      <p:tavLst>
                                        <p:tav tm="0">
                                          <p:val>
                                            <p:clrVal>
                                              <a:schemeClr val="accent2"/>
                                            </p:clrVal>
                                          </p:val>
                                        </p:tav>
                                        <p:tav tm="50000">
                                          <p:val>
                                            <p:clrVal>
                                              <a:schemeClr val="hlink"/>
                                            </p:clrVal>
                                          </p:val>
                                        </p:tav>
                                      </p:tavLst>
                                    </p:anim>
                                    <p:set>
                                      <p:cBhvr>
                                        <p:cTn id="118" dur="80"/>
                                        <p:tgtEl>
                                          <p:spTgt spid="141022"/>
                                        </p:tgtEl>
                                        <p:attrNameLst>
                                          <p:attrName>fill.type</p:attrName>
                                        </p:attrNameLst>
                                      </p:cBhvr>
                                      <p:to>
                                        <p:strVal val="solid"/>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53" presetClass="exit" presetSubtype="0" fill="hold" grpId="1" nodeType="clickEffect">
                                  <p:stCondLst>
                                    <p:cond delay="0"/>
                                  </p:stCondLst>
                                  <p:iterate type="lt">
                                    <p:tmPct val="0"/>
                                  </p:iterate>
                                  <p:childTnLst>
                                    <p:anim calcmode="lin" valueType="num">
                                      <p:cBhvr>
                                        <p:cTn id="122" dur="500"/>
                                        <p:tgtEl>
                                          <p:spTgt spid="141022"/>
                                        </p:tgtEl>
                                        <p:attrNameLst>
                                          <p:attrName>ppt_w</p:attrName>
                                        </p:attrNameLst>
                                      </p:cBhvr>
                                      <p:tavLst>
                                        <p:tav tm="0">
                                          <p:val>
                                            <p:strVal val="ppt_w"/>
                                          </p:val>
                                        </p:tav>
                                        <p:tav tm="100000">
                                          <p:val>
                                            <p:fltVal val="0"/>
                                          </p:val>
                                        </p:tav>
                                      </p:tavLst>
                                    </p:anim>
                                    <p:anim calcmode="lin" valueType="num">
                                      <p:cBhvr>
                                        <p:cTn id="123" dur="500"/>
                                        <p:tgtEl>
                                          <p:spTgt spid="141022"/>
                                        </p:tgtEl>
                                        <p:attrNameLst>
                                          <p:attrName>ppt_h</p:attrName>
                                        </p:attrNameLst>
                                      </p:cBhvr>
                                      <p:tavLst>
                                        <p:tav tm="0">
                                          <p:val>
                                            <p:strVal val="ppt_h"/>
                                          </p:val>
                                        </p:tav>
                                        <p:tav tm="100000">
                                          <p:val>
                                            <p:fltVal val="0"/>
                                          </p:val>
                                        </p:tav>
                                      </p:tavLst>
                                    </p:anim>
                                    <p:animEffect transition="out" filter="fade">
                                      <p:cBhvr>
                                        <p:cTn id="124" dur="500"/>
                                        <p:tgtEl>
                                          <p:spTgt spid="141022"/>
                                        </p:tgtEl>
                                      </p:cBhvr>
                                    </p:animEffect>
                                    <p:set>
                                      <p:cBhvr>
                                        <p:cTn id="125" dur="1" fill="hold">
                                          <p:stCondLst>
                                            <p:cond delay="499"/>
                                          </p:stCondLst>
                                        </p:cTn>
                                        <p:tgtEl>
                                          <p:spTgt spid="141022"/>
                                        </p:tgtEl>
                                        <p:attrNameLst>
                                          <p:attrName>style.visibility</p:attrName>
                                        </p:attrNameLst>
                                      </p:cBhvr>
                                      <p:to>
                                        <p:strVal val="hidden"/>
                                      </p:to>
                                    </p:set>
                                  </p:childTnLst>
                                </p:cTn>
                              </p:par>
                            </p:childTnLst>
                          </p:cTn>
                        </p:par>
                        <p:par>
                          <p:cTn id="126" fill="hold" nodeType="afterGroup">
                            <p:stCondLst>
                              <p:cond delay="500"/>
                            </p:stCondLst>
                            <p:childTnLst>
                              <p:par>
                                <p:cTn id="127" presetID="22" presetClass="entr" presetSubtype="8" fill="hold" nodeType="afterEffect">
                                  <p:stCondLst>
                                    <p:cond delay="0"/>
                                  </p:stCondLst>
                                  <p:childTnLst>
                                    <p:set>
                                      <p:cBhvr>
                                        <p:cTn id="128" dur="1" fill="hold">
                                          <p:stCondLst>
                                            <p:cond delay="0"/>
                                          </p:stCondLst>
                                        </p:cTn>
                                        <p:tgtEl>
                                          <p:spTgt spid="141041"/>
                                        </p:tgtEl>
                                        <p:attrNameLst>
                                          <p:attrName>style.visibility</p:attrName>
                                        </p:attrNameLst>
                                      </p:cBhvr>
                                      <p:to>
                                        <p:strVal val="visible"/>
                                      </p:to>
                                    </p:set>
                                    <p:animEffect transition="in" filter="wipe(left)">
                                      <p:cBhvr>
                                        <p:cTn id="129" dur="1000"/>
                                        <p:tgtEl>
                                          <p:spTgt spid="141041"/>
                                        </p:tgtEl>
                                      </p:cBhvr>
                                    </p:animEffect>
                                  </p:childTnLst>
                                </p:cTn>
                              </p:par>
                            </p:childTnLst>
                          </p:cTn>
                        </p:par>
                      </p:childTnLst>
                    </p:cTn>
                  </p:par>
                </p:childTnLst>
              </p:cTn>
              <p:nextCondLst>
                <p:cond evt="onClick" delay="0">
                  <p:tgtEl>
                    <p:spTgt spid="140775"/>
                  </p:tgtEl>
                </p:cond>
              </p:nextCondLst>
            </p:seq>
            <p:seq concurrent="1" nextAc="seek">
              <p:cTn id="130" restart="whenNotActive" fill="hold" evtFilter="cancelBubble" nodeType="interactiveSeq">
                <p:stCondLst>
                  <p:cond evt="onClick" delay="0">
                    <p:tgtEl>
                      <p:spTgt spid="140776"/>
                    </p:tgtEl>
                  </p:cond>
                </p:stCondLst>
                <p:endSync evt="end" delay="0">
                  <p:rtn val="all"/>
                </p:endSync>
                <p:childTnLst>
                  <p:par>
                    <p:cTn id="131" fill="hold" nodeType="clickPar">
                      <p:stCondLst>
                        <p:cond delay="0"/>
                      </p:stCondLst>
                      <p:childTnLst>
                        <p:par>
                          <p:cTn id="132" fill="hold" nodeType="withGroup">
                            <p:stCondLst>
                              <p:cond delay="0"/>
                            </p:stCondLst>
                            <p:childTnLst>
                              <p:par>
                                <p:cTn id="133" presetID="22" presetClass="entr" presetSubtype="8" fill="hold" nodeType="clickEffect">
                                  <p:stCondLst>
                                    <p:cond delay="0"/>
                                  </p:stCondLst>
                                  <p:childTnLst>
                                    <p:set>
                                      <p:cBhvr>
                                        <p:cTn id="134" dur="1" fill="hold">
                                          <p:stCondLst>
                                            <p:cond delay="0"/>
                                          </p:stCondLst>
                                        </p:cTn>
                                        <p:tgtEl>
                                          <p:spTgt spid="140877"/>
                                        </p:tgtEl>
                                        <p:attrNameLst>
                                          <p:attrName>style.visibility</p:attrName>
                                        </p:attrNameLst>
                                      </p:cBhvr>
                                      <p:to>
                                        <p:strVal val="visible"/>
                                      </p:to>
                                    </p:set>
                                    <p:animEffect transition="in" filter="wipe(left)">
                                      <p:cBhvr>
                                        <p:cTn id="135" dur="500"/>
                                        <p:tgtEl>
                                          <p:spTgt spid="140877"/>
                                        </p:tgtEl>
                                      </p:cBhvr>
                                    </p:animEffect>
                                  </p:childTnLst>
                                </p:cTn>
                              </p:par>
                            </p:childTnLst>
                          </p:cTn>
                        </p:par>
                        <p:par>
                          <p:cTn id="136" fill="hold" nodeType="afterGroup">
                            <p:stCondLst>
                              <p:cond delay="500"/>
                            </p:stCondLst>
                            <p:childTnLst>
                              <p:par>
                                <p:cTn id="137" presetID="27" presetClass="entr" presetSubtype="0" fill="hold" grpId="0" nodeType="afterEffect">
                                  <p:stCondLst>
                                    <p:cond delay="0"/>
                                  </p:stCondLst>
                                  <p:iterate type="lt">
                                    <p:tmPct val="50000"/>
                                  </p:iterate>
                                  <p:childTnLst>
                                    <p:set>
                                      <p:cBhvr>
                                        <p:cTn id="138" dur="1" fill="hold">
                                          <p:stCondLst>
                                            <p:cond delay="0"/>
                                          </p:stCondLst>
                                        </p:cTn>
                                        <p:tgtEl>
                                          <p:spTgt spid="141042"/>
                                        </p:tgtEl>
                                        <p:attrNameLst>
                                          <p:attrName>style.visibility</p:attrName>
                                        </p:attrNameLst>
                                      </p:cBhvr>
                                      <p:to>
                                        <p:strVal val="visible"/>
                                      </p:to>
                                    </p:set>
                                    <p:anim calcmode="discrete" valueType="clr">
                                      <p:cBhvr override="childStyle">
                                        <p:cTn id="139" dur="80"/>
                                        <p:tgtEl>
                                          <p:spTgt spid="141042"/>
                                        </p:tgtEl>
                                        <p:attrNameLst>
                                          <p:attrName>style.color</p:attrName>
                                        </p:attrNameLst>
                                      </p:cBhvr>
                                      <p:tavLst>
                                        <p:tav tm="0">
                                          <p:val>
                                            <p:clrVal>
                                              <a:schemeClr val="accent2"/>
                                            </p:clrVal>
                                          </p:val>
                                        </p:tav>
                                        <p:tav tm="50000">
                                          <p:val>
                                            <p:clrVal>
                                              <a:schemeClr val="hlink"/>
                                            </p:clrVal>
                                          </p:val>
                                        </p:tav>
                                      </p:tavLst>
                                    </p:anim>
                                    <p:anim calcmode="discrete" valueType="clr">
                                      <p:cBhvr>
                                        <p:cTn id="140" dur="80"/>
                                        <p:tgtEl>
                                          <p:spTgt spid="141042"/>
                                        </p:tgtEl>
                                        <p:attrNameLst>
                                          <p:attrName>fillcolor</p:attrName>
                                        </p:attrNameLst>
                                      </p:cBhvr>
                                      <p:tavLst>
                                        <p:tav tm="0">
                                          <p:val>
                                            <p:clrVal>
                                              <a:schemeClr val="accent2"/>
                                            </p:clrVal>
                                          </p:val>
                                        </p:tav>
                                        <p:tav tm="50000">
                                          <p:val>
                                            <p:clrVal>
                                              <a:schemeClr val="hlink"/>
                                            </p:clrVal>
                                          </p:val>
                                        </p:tav>
                                      </p:tavLst>
                                    </p:anim>
                                    <p:set>
                                      <p:cBhvr>
                                        <p:cTn id="141" dur="80"/>
                                        <p:tgtEl>
                                          <p:spTgt spid="141042"/>
                                        </p:tgtEl>
                                        <p:attrNameLst>
                                          <p:attrName>fill.type</p:attrName>
                                        </p:attrNameLst>
                                      </p:cBhvr>
                                      <p:to>
                                        <p:strVal val="solid"/>
                                      </p:to>
                                    </p:se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53" presetClass="exit" presetSubtype="0" fill="hold" grpId="1" nodeType="clickEffect">
                                  <p:stCondLst>
                                    <p:cond delay="0"/>
                                  </p:stCondLst>
                                  <p:iterate type="lt">
                                    <p:tmPct val="0"/>
                                  </p:iterate>
                                  <p:childTnLst>
                                    <p:anim calcmode="lin" valueType="num">
                                      <p:cBhvr>
                                        <p:cTn id="145" dur="500"/>
                                        <p:tgtEl>
                                          <p:spTgt spid="141042"/>
                                        </p:tgtEl>
                                        <p:attrNameLst>
                                          <p:attrName>ppt_w</p:attrName>
                                        </p:attrNameLst>
                                      </p:cBhvr>
                                      <p:tavLst>
                                        <p:tav tm="0">
                                          <p:val>
                                            <p:strVal val="ppt_w"/>
                                          </p:val>
                                        </p:tav>
                                        <p:tav tm="100000">
                                          <p:val>
                                            <p:fltVal val="0"/>
                                          </p:val>
                                        </p:tav>
                                      </p:tavLst>
                                    </p:anim>
                                    <p:anim calcmode="lin" valueType="num">
                                      <p:cBhvr>
                                        <p:cTn id="146" dur="500"/>
                                        <p:tgtEl>
                                          <p:spTgt spid="141042"/>
                                        </p:tgtEl>
                                        <p:attrNameLst>
                                          <p:attrName>ppt_h</p:attrName>
                                        </p:attrNameLst>
                                      </p:cBhvr>
                                      <p:tavLst>
                                        <p:tav tm="0">
                                          <p:val>
                                            <p:strVal val="ppt_h"/>
                                          </p:val>
                                        </p:tav>
                                        <p:tav tm="100000">
                                          <p:val>
                                            <p:fltVal val="0"/>
                                          </p:val>
                                        </p:tav>
                                      </p:tavLst>
                                    </p:anim>
                                    <p:animEffect transition="out" filter="fade">
                                      <p:cBhvr>
                                        <p:cTn id="147" dur="500"/>
                                        <p:tgtEl>
                                          <p:spTgt spid="141042"/>
                                        </p:tgtEl>
                                      </p:cBhvr>
                                    </p:animEffect>
                                    <p:set>
                                      <p:cBhvr>
                                        <p:cTn id="148" dur="1" fill="hold">
                                          <p:stCondLst>
                                            <p:cond delay="499"/>
                                          </p:stCondLst>
                                        </p:cTn>
                                        <p:tgtEl>
                                          <p:spTgt spid="141042"/>
                                        </p:tgtEl>
                                        <p:attrNameLst>
                                          <p:attrName>style.visibility</p:attrName>
                                        </p:attrNameLst>
                                      </p:cBhvr>
                                      <p:to>
                                        <p:strVal val="hidden"/>
                                      </p:to>
                                    </p:set>
                                  </p:childTnLst>
                                </p:cTn>
                              </p:par>
                            </p:childTnLst>
                          </p:cTn>
                        </p:par>
                        <p:par>
                          <p:cTn id="149" fill="hold" nodeType="afterGroup">
                            <p:stCondLst>
                              <p:cond delay="500"/>
                            </p:stCondLst>
                            <p:childTnLst>
                              <p:par>
                                <p:cTn id="150" presetID="22" presetClass="entr" presetSubtype="8" fill="hold" nodeType="afterEffect">
                                  <p:stCondLst>
                                    <p:cond delay="0"/>
                                  </p:stCondLst>
                                  <p:childTnLst>
                                    <p:set>
                                      <p:cBhvr>
                                        <p:cTn id="151" dur="1" fill="hold">
                                          <p:stCondLst>
                                            <p:cond delay="0"/>
                                          </p:stCondLst>
                                        </p:cTn>
                                        <p:tgtEl>
                                          <p:spTgt spid="141010"/>
                                        </p:tgtEl>
                                        <p:attrNameLst>
                                          <p:attrName>style.visibility</p:attrName>
                                        </p:attrNameLst>
                                      </p:cBhvr>
                                      <p:to>
                                        <p:strVal val="visible"/>
                                      </p:to>
                                    </p:set>
                                    <p:animEffect transition="in" filter="wipe(left)">
                                      <p:cBhvr>
                                        <p:cTn id="152" dur="1000"/>
                                        <p:tgtEl>
                                          <p:spTgt spid="141010"/>
                                        </p:tgtEl>
                                      </p:cBhvr>
                                    </p:animEffect>
                                  </p:childTnLst>
                                </p:cTn>
                              </p:par>
                            </p:childTnLst>
                          </p:cTn>
                        </p:par>
                      </p:childTnLst>
                    </p:cTn>
                  </p:par>
                </p:childTnLst>
              </p:cTn>
              <p:nextCondLst>
                <p:cond evt="onClick" delay="0">
                  <p:tgtEl>
                    <p:spTgt spid="140776"/>
                  </p:tgtEl>
                </p:cond>
              </p:nextCondLst>
            </p:seq>
            <p:seq concurrent="1" nextAc="seek">
              <p:cTn id="153" restart="whenNotActive" fill="hold" evtFilter="cancelBubble" nodeType="interactiveSeq">
                <p:stCondLst>
                  <p:cond evt="onClick" delay="0">
                    <p:tgtEl>
                      <p:spTgt spid="140777"/>
                    </p:tgtEl>
                  </p:cond>
                </p:stCondLst>
                <p:endSync evt="end" delay="0">
                  <p:rtn val="all"/>
                </p:endSync>
                <p:childTnLst>
                  <p:par>
                    <p:cTn id="154" fill="hold" nodeType="clickPar">
                      <p:stCondLst>
                        <p:cond delay="0"/>
                      </p:stCondLst>
                      <p:childTnLst>
                        <p:par>
                          <p:cTn id="155" fill="hold" nodeType="withGroup">
                            <p:stCondLst>
                              <p:cond delay="0"/>
                            </p:stCondLst>
                            <p:childTnLst>
                              <p:par>
                                <p:cTn id="156" presetID="22" presetClass="entr" presetSubtype="8" fill="hold" nodeType="clickEffect">
                                  <p:stCondLst>
                                    <p:cond delay="0"/>
                                  </p:stCondLst>
                                  <p:childTnLst>
                                    <p:set>
                                      <p:cBhvr>
                                        <p:cTn id="157" dur="1" fill="hold">
                                          <p:stCondLst>
                                            <p:cond delay="0"/>
                                          </p:stCondLst>
                                        </p:cTn>
                                        <p:tgtEl>
                                          <p:spTgt spid="140902"/>
                                        </p:tgtEl>
                                        <p:attrNameLst>
                                          <p:attrName>style.visibility</p:attrName>
                                        </p:attrNameLst>
                                      </p:cBhvr>
                                      <p:to>
                                        <p:strVal val="visible"/>
                                      </p:to>
                                    </p:set>
                                    <p:animEffect transition="in" filter="wipe(left)">
                                      <p:cBhvr>
                                        <p:cTn id="158" dur="500"/>
                                        <p:tgtEl>
                                          <p:spTgt spid="140902"/>
                                        </p:tgtEl>
                                      </p:cBhvr>
                                    </p:animEffect>
                                  </p:childTnLst>
                                </p:cTn>
                              </p:par>
                            </p:childTnLst>
                          </p:cTn>
                        </p:par>
                        <p:par>
                          <p:cTn id="159" fill="hold" nodeType="afterGroup">
                            <p:stCondLst>
                              <p:cond delay="500"/>
                            </p:stCondLst>
                            <p:childTnLst>
                              <p:par>
                                <p:cTn id="160" presetID="27" presetClass="entr" presetSubtype="0" fill="hold" grpId="0" nodeType="afterEffect">
                                  <p:stCondLst>
                                    <p:cond delay="0"/>
                                  </p:stCondLst>
                                  <p:iterate type="lt">
                                    <p:tmPct val="50000"/>
                                  </p:iterate>
                                  <p:childTnLst>
                                    <p:set>
                                      <p:cBhvr>
                                        <p:cTn id="161" dur="1" fill="hold">
                                          <p:stCondLst>
                                            <p:cond delay="0"/>
                                          </p:stCondLst>
                                        </p:cTn>
                                        <p:tgtEl>
                                          <p:spTgt spid="141043"/>
                                        </p:tgtEl>
                                        <p:attrNameLst>
                                          <p:attrName>style.visibility</p:attrName>
                                        </p:attrNameLst>
                                      </p:cBhvr>
                                      <p:to>
                                        <p:strVal val="visible"/>
                                      </p:to>
                                    </p:set>
                                    <p:anim calcmode="discrete" valueType="clr">
                                      <p:cBhvr override="childStyle">
                                        <p:cTn id="162" dur="80"/>
                                        <p:tgtEl>
                                          <p:spTgt spid="141043"/>
                                        </p:tgtEl>
                                        <p:attrNameLst>
                                          <p:attrName>style.color</p:attrName>
                                        </p:attrNameLst>
                                      </p:cBhvr>
                                      <p:tavLst>
                                        <p:tav tm="0">
                                          <p:val>
                                            <p:clrVal>
                                              <a:schemeClr val="accent2"/>
                                            </p:clrVal>
                                          </p:val>
                                        </p:tav>
                                        <p:tav tm="50000">
                                          <p:val>
                                            <p:clrVal>
                                              <a:schemeClr val="hlink"/>
                                            </p:clrVal>
                                          </p:val>
                                        </p:tav>
                                      </p:tavLst>
                                    </p:anim>
                                    <p:anim calcmode="discrete" valueType="clr">
                                      <p:cBhvr>
                                        <p:cTn id="163" dur="80"/>
                                        <p:tgtEl>
                                          <p:spTgt spid="141043"/>
                                        </p:tgtEl>
                                        <p:attrNameLst>
                                          <p:attrName>fillcolor</p:attrName>
                                        </p:attrNameLst>
                                      </p:cBhvr>
                                      <p:tavLst>
                                        <p:tav tm="0">
                                          <p:val>
                                            <p:clrVal>
                                              <a:schemeClr val="accent2"/>
                                            </p:clrVal>
                                          </p:val>
                                        </p:tav>
                                        <p:tav tm="50000">
                                          <p:val>
                                            <p:clrVal>
                                              <a:schemeClr val="hlink"/>
                                            </p:clrVal>
                                          </p:val>
                                        </p:tav>
                                      </p:tavLst>
                                    </p:anim>
                                    <p:set>
                                      <p:cBhvr>
                                        <p:cTn id="164" dur="80"/>
                                        <p:tgtEl>
                                          <p:spTgt spid="141043"/>
                                        </p:tgtEl>
                                        <p:attrNameLst>
                                          <p:attrName>fill.type</p:attrName>
                                        </p:attrNameLst>
                                      </p:cBhvr>
                                      <p:to>
                                        <p:strVal val="solid"/>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53" presetClass="exit" presetSubtype="0" fill="hold" grpId="1" nodeType="clickEffect">
                                  <p:stCondLst>
                                    <p:cond delay="0"/>
                                  </p:stCondLst>
                                  <p:iterate type="lt">
                                    <p:tmPct val="0"/>
                                  </p:iterate>
                                  <p:childTnLst>
                                    <p:anim calcmode="lin" valueType="num">
                                      <p:cBhvr>
                                        <p:cTn id="168" dur="500"/>
                                        <p:tgtEl>
                                          <p:spTgt spid="141043"/>
                                        </p:tgtEl>
                                        <p:attrNameLst>
                                          <p:attrName>ppt_w</p:attrName>
                                        </p:attrNameLst>
                                      </p:cBhvr>
                                      <p:tavLst>
                                        <p:tav tm="0">
                                          <p:val>
                                            <p:strVal val="ppt_w"/>
                                          </p:val>
                                        </p:tav>
                                        <p:tav tm="100000">
                                          <p:val>
                                            <p:fltVal val="0"/>
                                          </p:val>
                                        </p:tav>
                                      </p:tavLst>
                                    </p:anim>
                                    <p:anim calcmode="lin" valueType="num">
                                      <p:cBhvr>
                                        <p:cTn id="169" dur="500"/>
                                        <p:tgtEl>
                                          <p:spTgt spid="141043"/>
                                        </p:tgtEl>
                                        <p:attrNameLst>
                                          <p:attrName>ppt_h</p:attrName>
                                        </p:attrNameLst>
                                      </p:cBhvr>
                                      <p:tavLst>
                                        <p:tav tm="0">
                                          <p:val>
                                            <p:strVal val="ppt_h"/>
                                          </p:val>
                                        </p:tav>
                                        <p:tav tm="100000">
                                          <p:val>
                                            <p:fltVal val="0"/>
                                          </p:val>
                                        </p:tav>
                                      </p:tavLst>
                                    </p:anim>
                                    <p:animEffect transition="out" filter="fade">
                                      <p:cBhvr>
                                        <p:cTn id="170" dur="500"/>
                                        <p:tgtEl>
                                          <p:spTgt spid="141043"/>
                                        </p:tgtEl>
                                      </p:cBhvr>
                                    </p:animEffect>
                                    <p:set>
                                      <p:cBhvr>
                                        <p:cTn id="171" dur="1" fill="hold">
                                          <p:stCondLst>
                                            <p:cond delay="499"/>
                                          </p:stCondLst>
                                        </p:cTn>
                                        <p:tgtEl>
                                          <p:spTgt spid="141043"/>
                                        </p:tgtEl>
                                        <p:attrNameLst>
                                          <p:attrName>style.visibility</p:attrName>
                                        </p:attrNameLst>
                                      </p:cBhvr>
                                      <p:to>
                                        <p:strVal val="hidden"/>
                                      </p:to>
                                    </p:set>
                                  </p:childTnLst>
                                </p:cTn>
                              </p:par>
                            </p:childTnLst>
                          </p:cTn>
                        </p:par>
                        <p:par>
                          <p:cTn id="172" fill="hold" nodeType="afterGroup">
                            <p:stCondLst>
                              <p:cond delay="500"/>
                            </p:stCondLst>
                            <p:childTnLst>
                              <p:par>
                                <p:cTn id="173" presetID="22" presetClass="entr" presetSubtype="8" fill="hold" nodeType="afterEffect">
                                  <p:stCondLst>
                                    <p:cond delay="0"/>
                                  </p:stCondLst>
                                  <p:childTnLst>
                                    <p:set>
                                      <p:cBhvr>
                                        <p:cTn id="174" dur="1" fill="hold">
                                          <p:stCondLst>
                                            <p:cond delay="0"/>
                                          </p:stCondLst>
                                        </p:cTn>
                                        <p:tgtEl>
                                          <p:spTgt spid="141018"/>
                                        </p:tgtEl>
                                        <p:attrNameLst>
                                          <p:attrName>style.visibility</p:attrName>
                                        </p:attrNameLst>
                                      </p:cBhvr>
                                      <p:to>
                                        <p:strVal val="visible"/>
                                      </p:to>
                                    </p:set>
                                    <p:animEffect transition="in" filter="wipe(left)">
                                      <p:cBhvr>
                                        <p:cTn id="175" dur="1000"/>
                                        <p:tgtEl>
                                          <p:spTgt spid="141018"/>
                                        </p:tgtEl>
                                      </p:cBhvr>
                                    </p:animEffect>
                                  </p:childTnLst>
                                </p:cTn>
                              </p:par>
                            </p:childTnLst>
                          </p:cTn>
                        </p:par>
                      </p:childTnLst>
                    </p:cTn>
                  </p:par>
                </p:childTnLst>
              </p:cTn>
              <p:nextCondLst>
                <p:cond evt="onClick" delay="0">
                  <p:tgtEl>
                    <p:spTgt spid="140777"/>
                  </p:tgtEl>
                </p:cond>
              </p:nextCondLst>
            </p:seq>
          </p:childTnLst>
        </p:cTn>
      </p:par>
    </p:tnLst>
    <p:bldLst>
      <p:bldP spid="140779" grpId="0"/>
      <p:bldP spid="140779" grpId="1"/>
      <p:bldP spid="216116" grpId="0"/>
      <p:bldP spid="216116" grpId="1"/>
      <p:bldP spid="141019" grpId="0"/>
      <p:bldP spid="141019" grpId="1"/>
      <p:bldP spid="141020" grpId="0"/>
      <p:bldP spid="141020" grpId="1"/>
      <p:bldP spid="141021" grpId="0"/>
      <p:bldP spid="141021" grpId="1"/>
      <p:bldP spid="141022" grpId="0"/>
      <p:bldP spid="141022" grpId="1"/>
      <p:bldP spid="141042" grpId="0"/>
      <p:bldP spid="141042" grpId="1"/>
      <p:bldP spid="141043" grpId="0"/>
      <p:bldP spid="141043"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40" name="Picture 4" descr="Sở Giáo Dục Và Đào Tạo Vĩnh Phúc"/>
          <p:cNvPicPr>
            <a:picLocks noChangeAspect="1" noChangeArrowheads="1"/>
          </p:cNvPicPr>
          <p:nvPr/>
        </p:nvPicPr>
        <p:blipFill rotWithShape="1">
          <a:blip r:embed="rId2">
            <a:extLst>
              <a:ext uri="{28A0092B-C50C-407E-A947-70E740481C1C}">
                <a14:useLocalDpi xmlns:a14="http://schemas.microsoft.com/office/drawing/2010/main" val="0"/>
              </a:ext>
            </a:extLst>
          </a:blip>
          <a:srcRect l="5595" r="559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766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50000"/>
          </a:schemeClr>
        </a:solidFill>
        <a:effectLst/>
      </p:bgPr>
    </p:bg>
    <p:spTree>
      <p:nvGrpSpPr>
        <p:cNvPr id="1" name=""/>
        <p:cNvGrpSpPr/>
        <p:nvPr/>
      </p:nvGrpSpPr>
      <p:grpSpPr>
        <a:xfrm>
          <a:off x="0" y="0"/>
          <a:ext cx="0" cy="0"/>
          <a:chOff x="0" y="0"/>
          <a:chExt cx="0" cy="0"/>
        </a:xfrm>
      </p:grpSpPr>
      <p:grpSp>
        <p:nvGrpSpPr>
          <p:cNvPr id="2" name="Group 144"/>
          <p:cNvGrpSpPr>
            <a:grpSpLocks/>
          </p:cNvGrpSpPr>
          <p:nvPr/>
        </p:nvGrpSpPr>
        <p:grpSpPr bwMode="auto">
          <a:xfrm>
            <a:off x="2376301" y="3622769"/>
            <a:ext cx="5759450" cy="619125"/>
            <a:chOff x="1454" y="1825"/>
            <a:chExt cx="3628" cy="390"/>
          </a:xfrm>
        </p:grpSpPr>
        <p:sp>
          <p:nvSpPr>
            <p:cNvPr id="3" name="AutoShape 145"/>
            <p:cNvSpPr>
              <a:spLocks noChangeArrowheads="1"/>
            </p:cNvSpPr>
            <p:nvPr/>
          </p:nvSpPr>
          <p:spPr bwMode="gray">
            <a:xfrm>
              <a:off x="1454" y="1825"/>
              <a:ext cx="3628" cy="390"/>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4" name="AutoShape 146"/>
            <p:cNvSpPr>
              <a:spLocks noChangeArrowheads="1"/>
            </p:cNvSpPr>
            <p:nvPr/>
          </p:nvSpPr>
          <p:spPr bwMode="gray">
            <a:xfrm>
              <a:off x="1533" y="1879"/>
              <a:ext cx="424" cy="319"/>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sz="2000" dirty="0">
                <a:latin typeface="Arial" charset="0"/>
              </a:endParaRPr>
            </a:p>
          </p:txBody>
        </p:sp>
        <p:sp>
          <p:nvSpPr>
            <p:cNvPr id="5" name="Freeform 147"/>
            <p:cNvSpPr>
              <a:spLocks/>
            </p:cNvSpPr>
            <p:nvPr/>
          </p:nvSpPr>
          <p:spPr bwMode="gray">
            <a:xfrm>
              <a:off x="1577" y="1917"/>
              <a:ext cx="348" cy="16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vi-VN" sz="2000" dirty="0">
                <a:latin typeface="Arial" charset="0"/>
              </a:endParaRPr>
            </a:p>
          </p:txBody>
        </p:sp>
        <p:sp>
          <p:nvSpPr>
            <p:cNvPr id="6" name="Text Box 148"/>
            <p:cNvSpPr txBox="1">
              <a:spLocks noChangeArrowheads="1"/>
            </p:cNvSpPr>
            <p:nvPr/>
          </p:nvSpPr>
          <p:spPr bwMode="gray">
            <a:xfrm>
              <a:off x="1663" y="1902"/>
              <a:ext cx="233" cy="25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vi-VN" sz="2000" b="1" dirty="0" smtClean="0">
                  <a:effectLst>
                    <a:outerShdw blurRad="38100" dist="38100" dir="2700000" algn="tl">
                      <a:srgbClr val="000000"/>
                    </a:outerShdw>
                  </a:effectLst>
                  <a:latin typeface="Arial" charset="0"/>
                </a:rPr>
                <a:t>B</a:t>
              </a:r>
              <a:endParaRPr lang="vi-VN" sz="2000" b="1" dirty="0">
                <a:effectLst>
                  <a:outerShdw blurRad="38100" dist="38100" dir="2700000" algn="tl">
                    <a:srgbClr val="000000"/>
                  </a:outerShdw>
                </a:effectLst>
                <a:latin typeface="Arial" charset="0"/>
              </a:endParaRPr>
            </a:p>
          </p:txBody>
        </p:sp>
        <p:sp>
          <p:nvSpPr>
            <p:cNvPr id="7" name="Text Box 149"/>
            <p:cNvSpPr txBox="1">
              <a:spLocks noChangeArrowheads="1"/>
            </p:cNvSpPr>
            <p:nvPr/>
          </p:nvSpPr>
          <p:spPr bwMode="gray">
            <a:xfrm>
              <a:off x="1996" y="1896"/>
              <a:ext cx="299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2200" dirty="0" smtClean="0">
                  <a:solidFill>
                    <a:schemeClr val="bg1"/>
                  </a:solidFill>
                </a:rPr>
                <a:t>Thấu kính phân kì có tiêu cự 5cm.</a:t>
              </a:r>
              <a:endParaRPr lang="vi-VN" sz="2200" dirty="0">
                <a:solidFill>
                  <a:schemeClr val="bg1"/>
                </a:solidFill>
              </a:endParaRPr>
            </a:p>
          </p:txBody>
        </p:sp>
      </p:grpSp>
      <p:grpSp>
        <p:nvGrpSpPr>
          <p:cNvPr id="8" name="Group 143"/>
          <p:cNvGrpSpPr>
            <a:grpSpLocks/>
          </p:cNvGrpSpPr>
          <p:nvPr/>
        </p:nvGrpSpPr>
        <p:grpSpPr bwMode="auto">
          <a:xfrm>
            <a:off x="2376301" y="2717894"/>
            <a:ext cx="5759450" cy="619125"/>
            <a:chOff x="1454" y="1825"/>
            <a:chExt cx="3628" cy="390"/>
          </a:xfrm>
        </p:grpSpPr>
        <p:sp>
          <p:nvSpPr>
            <p:cNvPr id="9" name="AutoShape 13"/>
            <p:cNvSpPr>
              <a:spLocks noChangeArrowheads="1"/>
            </p:cNvSpPr>
            <p:nvPr/>
          </p:nvSpPr>
          <p:spPr bwMode="gray">
            <a:xfrm>
              <a:off x="1454" y="1825"/>
              <a:ext cx="3628" cy="390"/>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10" name="AutoShape 15"/>
            <p:cNvSpPr>
              <a:spLocks noChangeArrowheads="1"/>
            </p:cNvSpPr>
            <p:nvPr/>
          </p:nvSpPr>
          <p:spPr bwMode="gray">
            <a:xfrm>
              <a:off x="1533" y="1879"/>
              <a:ext cx="424" cy="319"/>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sz="2000" dirty="0">
                <a:latin typeface="Arial" charset="0"/>
              </a:endParaRPr>
            </a:p>
          </p:txBody>
        </p:sp>
        <p:sp>
          <p:nvSpPr>
            <p:cNvPr id="11" name="Freeform 16"/>
            <p:cNvSpPr>
              <a:spLocks/>
            </p:cNvSpPr>
            <p:nvPr/>
          </p:nvSpPr>
          <p:spPr bwMode="gray">
            <a:xfrm>
              <a:off x="1577" y="1917"/>
              <a:ext cx="348" cy="16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vi-VN" sz="2000" dirty="0">
                <a:latin typeface="Arial" charset="0"/>
              </a:endParaRPr>
            </a:p>
          </p:txBody>
        </p:sp>
        <p:sp>
          <p:nvSpPr>
            <p:cNvPr id="12" name="Text Box 17"/>
            <p:cNvSpPr txBox="1">
              <a:spLocks noChangeArrowheads="1"/>
            </p:cNvSpPr>
            <p:nvPr/>
          </p:nvSpPr>
          <p:spPr bwMode="gray">
            <a:xfrm>
              <a:off x="1663" y="1901"/>
              <a:ext cx="233" cy="25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vi-VN" sz="2000" b="1" dirty="0" smtClean="0">
                  <a:effectLst>
                    <a:outerShdw blurRad="38100" dist="38100" dir="2700000" algn="tl">
                      <a:srgbClr val="000000"/>
                    </a:outerShdw>
                  </a:effectLst>
                  <a:latin typeface="Arial" charset="0"/>
                </a:rPr>
                <a:t>A</a:t>
              </a:r>
              <a:endParaRPr lang="vi-VN" sz="2000" b="1" dirty="0">
                <a:effectLst>
                  <a:outerShdw blurRad="38100" dist="38100" dir="2700000" algn="tl">
                    <a:srgbClr val="000000"/>
                  </a:outerShdw>
                </a:effectLst>
                <a:latin typeface="Arial" charset="0"/>
              </a:endParaRPr>
            </a:p>
          </p:txBody>
        </p:sp>
        <p:sp>
          <p:nvSpPr>
            <p:cNvPr id="13" name="Text Box 18"/>
            <p:cNvSpPr txBox="1">
              <a:spLocks noChangeArrowheads="1"/>
            </p:cNvSpPr>
            <p:nvPr/>
          </p:nvSpPr>
          <p:spPr bwMode="gray">
            <a:xfrm>
              <a:off x="1996" y="1896"/>
              <a:ext cx="299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2200" dirty="0" smtClean="0">
                  <a:solidFill>
                    <a:schemeClr val="bg1"/>
                  </a:solidFill>
                </a:rPr>
                <a:t>Thấu kính hội tụ có tiêu cự 5cm.</a:t>
              </a:r>
              <a:endParaRPr lang="vi-VN" sz="2200" dirty="0">
                <a:solidFill>
                  <a:schemeClr val="bg1"/>
                </a:solidFill>
              </a:endParaRPr>
            </a:p>
          </p:txBody>
        </p:sp>
      </p:grpSp>
      <p:pic>
        <p:nvPicPr>
          <p:cNvPr id="14" name="Flowchart: Delay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62" y="2820615"/>
            <a:ext cx="1938338"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1"/>
          <p:cNvGrpSpPr>
            <a:grpSpLocks/>
          </p:cNvGrpSpPr>
          <p:nvPr/>
        </p:nvGrpSpPr>
        <p:grpSpPr bwMode="auto">
          <a:xfrm>
            <a:off x="2031812" y="2327369"/>
            <a:ext cx="563561" cy="3598863"/>
            <a:chOff x="1246" y="1579"/>
            <a:chExt cx="355" cy="2267"/>
          </a:xfrm>
        </p:grpSpPr>
        <p:grpSp>
          <p:nvGrpSpPr>
            <p:cNvPr id="16" name="Group 36"/>
            <p:cNvGrpSpPr>
              <a:grpSpLocks/>
            </p:cNvGrpSpPr>
            <p:nvPr/>
          </p:nvGrpSpPr>
          <p:grpSpPr bwMode="auto">
            <a:xfrm rot="5400000">
              <a:off x="306" y="2654"/>
              <a:ext cx="2252" cy="101"/>
              <a:chOff x="0" y="1896"/>
              <a:chExt cx="5760" cy="120"/>
            </a:xfrm>
          </p:grpSpPr>
          <p:sp>
            <p:nvSpPr>
              <p:cNvPr id="57" name="Rectangle 37"/>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58" name="Rectangle 38"/>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grpSp>
        <p:grpSp>
          <p:nvGrpSpPr>
            <p:cNvPr id="17" name="Group 39"/>
            <p:cNvGrpSpPr>
              <a:grpSpLocks/>
            </p:cNvGrpSpPr>
            <p:nvPr/>
          </p:nvGrpSpPr>
          <p:grpSpPr bwMode="auto">
            <a:xfrm rot="5400000">
              <a:off x="1337" y="2418"/>
              <a:ext cx="173" cy="355"/>
              <a:chOff x="1872" y="757"/>
              <a:chExt cx="2015" cy="3743"/>
            </a:xfrm>
          </p:grpSpPr>
          <p:sp>
            <p:nvSpPr>
              <p:cNvPr id="48" name="AutoShape 40"/>
              <p:cNvSpPr>
                <a:spLocks noChangeArrowheads="1"/>
              </p:cNvSpPr>
              <p:nvPr/>
            </p:nvSpPr>
            <p:spPr bwMode="gray">
              <a:xfrm rot="16200000" flipH="1">
                <a:off x="1824" y="2524"/>
                <a:ext cx="305" cy="21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vi-VN" sz="2000" dirty="0">
                  <a:latin typeface="Arial" charset="0"/>
                </a:endParaRPr>
              </a:p>
            </p:txBody>
          </p:sp>
          <p:sp>
            <p:nvSpPr>
              <p:cNvPr id="49" name="AutoShape 41"/>
              <p:cNvSpPr>
                <a:spLocks noChangeArrowheads="1"/>
              </p:cNvSpPr>
              <p:nvPr/>
            </p:nvSpPr>
            <p:spPr bwMode="gray">
              <a:xfrm rot="5400000" flipH="1">
                <a:off x="3629" y="2493"/>
                <a:ext cx="305" cy="21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vi-VN" sz="2000" dirty="0">
                  <a:latin typeface="Arial" charset="0"/>
                </a:endParaRPr>
              </a:p>
            </p:txBody>
          </p:sp>
          <p:sp>
            <p:nvSpPr>
              <p:cNvPr id="50" name="AutoShape 42"/>
              <p:cNvSpPr>
                <a:spLocks noChangeArrowheads="1"/>
              </p:cNvSpPr>
              <p:nvPr/>
            </p:nvSpPr>
            <p:spPr bwMode="gray">
              <a:xfrm rot="10800000" flipH="1">
                <a:off x="2722" y="3424"/>
                <a:ext cx="314" cy="211"/>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vi-VN" sz="2000" dirty="0">
                  <a:latin typeface="Arial" charset="0"/>
                </a:endParaRPr>
              </a:p>
            </p:txBody>
          </p:sp>
          <p:sp>
            <p:nvSpPr>
              <p:cNvPr id="51" name="Oval 4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52" name="Oval 4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53" name="Oval 45"/>
              <p:cNvSpPr>
                <a:spLocks noChangeArrowheads="1"/>
              </p:cNvSpPr>
              <p:nvPr/>
            </p:nvSpPr>
            <p:spPr bwMode="gray">
              <a:xfrm>
                <a:off x="1932" y="758"/>
                <a:ext cx="1906" cy="373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vi-VN" sz="2000" dirty="0">
                  <a:latin typeface="Arial" charset="0"/>
                </a:endParaRPr>
              </a:p>
            </p:txBody>
          </p:sp>
          <p:sp>
            <p:nvSpPr>
              <p:cNvPr id="54" name="Oval 46"/>
              <p:cNvSpPr>
                <a:spLocks noChangeArrowheads="1"/>
              </p:cNvSpPr>
              <p:nvPr/>
            </p:nvSpPr>
            <p:spPr bwMode="gray">
              <a:xfrm>
                <a:off x="1932" y="764"/>
                <a:ext cx="1906" cy="3735"/>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55" name="Oval 47"/>
              <p:cNvSpPr>
                <a:spLocks noChangeArrowheads="1"/>
              </p:cNvSpPr>
              <p:nvPr/>
            </p:nvSpPr>
            <p:spPr bwMode="gray">
              <a:xfrm>
                <a:off x="2338" y="757"/>
                <a:ext cx="1094" cy="37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vi-VN" sz="2000" dirty="0">
                  <a:latin typeface="Arial" charset="0"/>
                </a:endParaRPr>
              </a:p>
            </p:txBody>
          </p:sp>
          <p:sp>
            <p:nvSpPr>
              <p:cNvPr id="56" name="Oval 48"/>
              <p:cNvSpPr>
                <a:spLocks noChangeArrowheads="1"/>
              </p:cNvSpPr>
              <p:nvPr/>
            </p:nvSpPr>
            <p:spPr bwMode="gray">
              <a:xfrm>
                <a:off x="2337" y="764"/>
                <a:ext cx="1096" cy="3736"/>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grpSp>
        <p:grpSp>
          <p:nvGrpSpPr>
            <p:cNvPr id="18" name="Group 49"/>
            <p:cNvGrpSpPr>
              <a:grpSpLocks/>
            </p:cNvGrpSpPr>
            <p:nvPr/>
          </p:nvGrpSpPr>
          <p:grpSpPr bwMode="auto">
            <a:xfrm rot="5400000">
              <a:off x="1337" y="1837"/>
              <a:ext cx="173" cy="355"/>
              <a:chOff x="1872" y="757"/>
              <a:chExt cx="2015" cy="3743"/>
            </a:xfrm>
          </p:grpSpPr>
          <p:sp>
            <p:nvSpPr>
              <p:cNvPr id="39" name="AutoShape 50"/>
              <p:cNvSpPr>
                <a:spLocks noChangeArrowheads="1"/>
              </p:cNvSpPr>
              <p:nvPr/>
            </p:nvSpPr>
            <p:spPr bwMode="gray">
              <a:xfrm rot="16200000" flipH="1">
                <a:off x="1824" y="2524"/>
                <a:ext cx="305" cy="21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vi-VN" sz="2000" dirty="0">
                  <a:latin typeface="Arial" charset="0"/>
                </a:endParaRPr>
              </a:p>
            </p:txBody>
          </p:sp>
          <p:sp>
            <p:nvSpPr>
              <p:cNvPr id="40" name="AutoShape 51"/>
              <p:cNvSpPr>
                <a:spLocks noChangeArrowheads="1"/>
              </p:cNvSpPr>
              <p:nvPr/>
            </p:nvSpPr>
            <p:spPr bwMode="gray">
              <a:xfrm rot="5400000" flipH="1">
                <a:off x="3629" y="2493"/>
                <a:ext cx="305" cy="21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vi-VN" sz="2000" dirty="0">
                  <a:latin typeface="Arial" charset="0"/>
                </a:endParaRPr>
              </a:p>
            </p:txBody>
          </p:sp>
          <p:sp>
            <p:nvSpPr>
              <p:cNvPr id="41" name="AutoShape 52"/>
              <p:cNvSpPr>
                <a:spLocks noChangeArrowheads="1"/>
              </p:cNvSpPr>
              <p:nvPr/>
            </p:nvSpPr>
            <p:spPr bwMode="gray">
              <a:xfrm rot="10800000" flipH="1">
                <a:off x="2722" y="3424"/>
                <a:ext cx="314" cy="211"/>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vi-VN" sz="2000" dirty="0">
                  <a:latin typeface="Arial" charset="0"/>
                </a:endParaRPr>
              </a:p>
            </p:txBody>
          </p:sp>
          <p:sp>
            <p:nvSpPr>
              <p:cNvPr id="42" name="Oval 5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43" name="Oval 5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44" name="Oval 55"/>
              <p:cNvSpPr>
                <a:spLocks noChangeArrowheads="1"/>
              </p:cNvSpPr>
              <p:nvPr/>
            </p:nvSpPr>
            <p:spPr bwMode="gray">
              <a:xfrm>
                <a:off x="1932" y="758"/>
                <a:ext cx="1906" cy="373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vi-VN" sz="2000" dirty="0">
                  <a:latin typeface="Arial" charset="0"/>
                </a:endParaRPr>
              </a:p>
            </p:txBody>
          </p:sp>
          <p:sp>
            <p:nvSpPr>
              <p:cNvPr id="45" name="Oval 56"/>
              <p:cNvSpPr>
                <a:spLocks noChangeArrowheads="1"/>
              </p:cNvSpPr>
              <p:nvPr/>
            </p:nvSpPr>
            <p:spPr bwMode="gray">
              <a:xfrm>
                <a:off x="1932" y="764"/>
                <a:ext cx="1906" cy="3735"/>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46" name="Oval 57"/>
              <p:cNvSpPr>
                <a:spLocks noChangeArrowheads="1"/>
              </p:cNvSpPr>
              <p:nvPr/>
            </p:nvSpPr>
            <p:spPr bwMode="gray">
              <a:xfrm>
                <a:off x="2338" y="757"/>
                <a:ext cx="1094" cy="37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vi-VN" sz="2000" dirty="0">
                  <a:latin typeface="Arial" charset="0"/>
                </a:endParaRPr>
              </a:p>
            </p:txBody>
          </p:sp>
          <p:sp>
            <p:nvSpPr>
              <p:cNvPr id="47" name="Oval 58"/>
              <p:cNvSpPr>
                <a:spLocks noChangeArrowheads="1"/>
              </p:cNvSpPr>
              <p:nvPr/>
            </p:nvSpPr>
            <p:spPr bwMode="gray">
              <a:xfrm>
                <a:off x="2337" y="764"/>
                <a:ext cx="1096" cy="3736"/>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grpSp>
        <p:grpSp>
          <p:nvGrpSpPr>
            <p:cNvPr id="19" name="Group 59"/>
            <p:cNvGrpSpPr>
              <a:grpSpLocks/>
            </p:cNvGrpSpPr>
            <p:nvPr/>
          </p:nvGrpSpPr>
          <p:grpSpPr bwMode="auto">
            <a:xfrm rot="5400000">
              <a:off x="1337" y="3000"/>
              <a:ext cx="173" cy="355"/>
              <a:chOff x="1872" y="757"/>
              <a:chExt cx="2015" cy="3743"/>
            </a:xfrm>
          </p:grpSpPr>
          <p:sp>
            <p:nvSpPr>
              <p:cNvPr id="30" name="AutoShape 60"/>
              <p:cNvSpPr>
                <a:spLocks noChangeArrowheads="1"/>
              </p:cNvSpPr>
              <p:nvPr/>
            </p:nvSpPr>
            <p:spPr bwMode="gray">
              <a:xfrm rot="16200000" flipH="1">
                <a:off x="1824" y="2524"/>
                <a:ext cx="305" cy="21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vi-VN" sz="2000" dirty="0">
                  <a:latin typeface="Arial" charset="0"/>
                </a:endParaRPr>
              </a:p>
            </p:txBody>
          </p:sp>
          <p:sp>
            <p:nvSpPr>
              <p:cNvPr id="31" name="AutoShape 61"/>
              <p:cNvSpPr>
                <a:spLocks noChangeArrowheads="1"/>
              </p:cNvSpPr>
              <p:nvPr/>
            </p:nvSpPr>
            <p:spPr bwMode="gray">
              <a:xfrm rot="5400000" flipH="1">
                <a:off x="3629" y="2493"/>
                <a:ext cx="305" cy="21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vi-VN" sz="2000" dirty="0">
                  <a:latin typeface="Arial" charset="0"/>
                </a:endParaRPr>
              </a:p>
            </p:txBody>
          </p:sp>
          <p:sp>
            <p:nvSpPr>
              <p:cNvPr id="32" name="AutoShape 62"/>
              <p:cNvSpPr>
                <a:spLocks noChangeArrowheads="1"/>
              </p:cNvSpPr>
              <p:nvPr/>
            </p:nvSpPr>
            <p:spPr bwMode="gray">
              <a:xfrm rot="10800000" flipH="1">
                <a:off x="2722" y="3424"/>
                <a:ext cx="314" cy="211"/>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vi-VN" sz="2000" dirty="0">
                  <a:latin typeface="Arial" charset="0"/>
                </a:endParaRPr>
              </a:p>
            </p:txBody>
          </p:sp>
          <p:sp>
            <p:nvSpPr>
              <p:cNvPr id="33" name="Oval 6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34" name="Oval 6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35" name="Oval 65"/>
              <p:cNvSpPr>
                <a:spLocks noChangeArrowheads="1"/>
              </p:cNvSpPr>
              <p:nvPr/>
            </p:nvSpPr>
            <p:spPr bwMode="gray">
              <a:xfrm>
                <a:off x="1932" y="758"/>
                <a:ext cx="1906" cy="373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vi-VN" sz="2000" dirty="0">
                  <a:latin typeface="Arial" charset="0"/>
                </a:endParaRPr>
              </a:p>
            </p:txBody>
          </p:sp>
          <p:sp>
            <p:nvSpPr>
              <p:cNvPr id="36" name="Oval 66"/>
              <p:cNvSpPr>
                <a:spLocks noChangeArrowheads="1"/>
              </p:cNvSpPr>
              <p:nvPr/>
            </p:nvSpPr>
            <p:spPr bwMode="gray">
              <a:xfrm>
                <a:off x="1932" y="764"/>
                <a:ext cx="1906" cy="3735"/>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37" name="Oval 67"/>
              <p:cNvSpPr>
                <a:spLocks noChangeArrowheads="1"/>
              </p:cNvSpPr>
              <p:nvPr/>
            </p:nvSpPr>
            <p:spPr bwMode="gray">
              <a:xfrm>
                <a:off x="2338" y="757"/>
                <a:ext cx="1094" cy="37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vi-VN" sz="2000" dirty="0">
                  <a:latin typeface="Arial" charset="0"/>
                </a:endParaRPr>
              </a:p>
            </p:txBody>
          </p:sp>
          <p:sp>
            <p:nvSpPr>
              <p:cNvPr id="38" name="Oval 68"/>
              <p:cNvSpPr>
                <a:spLocks noChangeArrowheads="1"/>
              </p:cNvSpPr>
              <p:nvPr/>
            </p:nvSpPr>
            <p:spPr bwMode="gray">
              <a:xfrm>
                <a:off x="2337" y="764"/>
                <a:ext cx="1096" cy="3736"/>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grpSp>
        <p:grpSp>
          <p:nvGrpSpPr>
            <p:cNvPr id="20" name="Group 69"/>
            <p:cNvGrpSpPr>
              <a:grpSpLocks/>
            </p:cNvGrpSpPr>
            <p:nvPr/>
          </p:nvGrpSpPr>
          <p:grpSpPr bwMode="auto">
            <a:xfrm rot="5400000">
              <a:off x="1337" y="3582"/>
              <a:ext cx="173" cy="355"/>
              <a:chOff x="1872" y="757"/>
              <a:chExt cx="2015" cy="3743"/>
            </a:xfrm>
          </p:grpSpPr>
          <p:sp>
            <p:nvSpPr>
              <p:cNvPr id="21" name="AutoShape 70"/>
              <p:cNvSpPr>
                <a:spLocks noChangeArrowheads="1"/>
              </p:cNvSpPr>
              <p:nvPr/>
            </p:nvSpPr>
            <p:spPr bwMode="gray">
              <a:xfrm rot="16200000" flipH="1">
                <a:off x="1824" y="2524"/>
                <a:ext cx="305" cy="21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vi-VN" sz="2000" dirty="0">
                  <a:latin typeface="Arial" charset="0"/>
                </a:endParaRPr>
              </a:p>
            </p:txBody>
          </p:sp>
          <p:sp>
            <p:nvSpPr>
              <p:cNvPr id="22" name="AutoShape 71"/>
              <p:cNvSpPr>
                <a:spLocks noChangeArrowheads="1"/>
              </p:cNvSpPr>
              <p:nvPr/>
            </p:nvSpPr>
            <p:spPr bwMode="gray">
              <a:xfrm rot="5400000" flipH="1">
                <a:off x="3629" y="2493"/>
                <a:ext cx="305" cy="210"/>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vi-VN" sz="2000" dirty="0">
                  <a:latin typeface="Arial" charset="0"/>
                </a:endParaRPr>
              </a:p>
            </p:txBody>
          </p:sp>
          <p:sp>
            <p:nvSpPr>
              <p:cNvPr id="23" name="AutoShape 72"/>
              <p:cNvSpPr>
                <a:spLocks noChangeArrowheads="1"/>
              </p:cNvSpPr>
              <p:nvPr/>
            </p:nvSpPr>
            <p:spPr bwMode="gray">
              <a:xfrm rot="10800000" flipH="1">
                <a:off x="2722" y="3424"/>
                <a:ext cx="314" cy="211"/>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vi-VN" sz="2000" dirty="0">
                  <a:latin typeface="Arial" charset="0"/>
                </a:endParaRPr>
              </a:p>
            </p:txBody>
          </p:sp>
          <p:sp>
            <p:nvSpPr>
              <p:cNvPr id="24" name="Oval 7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25" name="Oval 7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26" name="Oval 75"/>
              <p:cNvSpPr>
                <a:spLocks noChangeArrowheads="1"/>
              </p:cNvSpPr>
              <p:nvPr/>
            </p:nvSpPr>
            <p:spPr bwMode="gray">
              <a:xfrm>
                <a:off x="1932" y="758"/>
                <a:ext cx="1906" cy="373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vi-VN" sz="2000" dirty="0">
                  <a:latin typeface="Arial" charset="0"/>
                </a:endParaRPr>
              </a:p>
            </p:txBody>
          </p:sp>
          <p:sp>
            <p:nvSpPr>
              <p:cNvPr id="27" name="Oval 76"/>
              <p:cNvSpPr>
                <a:spLocks noChangeArrowheads="1"/>
              </p:cNvSpPr>
              <p:nvPr/>
            </p:nvSpPr>
            <p:spPr bwMode="gray">
              <a:xfrm>
                <a:off x="1932" y="764"/>
                <a:ext cx="1906" cy="3735"/>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28" name="Oval 77"/>
              <p:cNvSpPr>
                <a:spLocks noChangeArrowheads="1"/>
              </p:cNvSpPr>
              <p:nvPr/>
            </p:nvSpPr>
            <p:spPr bwMode="gray">
              <a:xfrm>
                <a:off x="2338" y="757"/>
                <a:ext cx="1094" cy="37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vi-VN" sz="2000" dirty="0">
                  <a:latin typeface="Arial" charset="0"/>
                </a:endParaRPr>
              </a:p>
            </p:txBody>
          </p:sp>
          <p:sp>
            <p:nvSpPr>
              <p:cNvPr id="29" name="Oval 78"/>
              <p:cNvSpPr>
                <a:spLocks noChangeArrowheads="1"/>
              </p:cNvSpPr>
              <p:nvPr/>
            </p:nvSpPr>
            <p:spPr bwMode="gray">
              <a:xfrm>
                <a:off x="2337" y="764"/>
                <a:ext cx="1096" cy="3736"/>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grpSp>
      </p:grpSp>
      <p:sp>
        <p:nvSpPr>
          <p:cNvPr id="59" name="AutoShape 79"/>
          <p:cNvSpPr>
            <a:spLocks noChangeArrowheads="1"/>
          </p:cNvSpPr>
          <p:nvPr/>
        </p:nvSpPr>
        <p:spPr bwMode="gray">
          <a:xfrm>
            <a:off x="1615888" y="1193946"/>
            <a:ext cx="6896100" cy="1359050"/>
          </a:xfrm>
          <a:prstGeom prst="roundRect">
            <a:avLst>
              <a:gd name="adj" fmla="val 50000"/>
            </a:avLst>
          </a:prstGeom>
          <a:gradFill rotWithShape="1">
            <a:gsLst>
              <a:gs pos="0">
                <a:schemeClr val="accent1"/>
              </a:gs>
              <a:gs pos="50000">
                <a:schemeClr val="bg1"/>
              </a:gs>
              <a:gs pos="100000">
                <a:schemeClr val="accent1"/>
              </a:gs>
            </a:gsLst>
            <a:lin ang="540000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endParaRPr lang="vi-VN" sz="2000" b="1" dirty="0" smtClean="0">
              <a:latin typeface="Arial" charset="0"/>
            </a:endParaRPr>
          </a:p>
          <a:p>
            <a:pPr algn="ctr">
              <a:defRPr/>
            </a:pPr>
            <a:endParaRPr lang="vi-VN" sz="2000" b="1" dirty="0">
              <a:latin typeface="Arial" charset="0"/>
            </a:endParaRPr>
          </a:p>
        </p:txBody>
      </p:sp>
      <p:grpSp>
        <p:nvGrpSpPr>
          <p:cNvPr id="60" name="Group 80"/>
          <p:cNvGrpSpPr>
            <a:grpSpLocks/>
          </p:cNvGrpSpPr>
          <p:nvPr/>
        </p:nvGrpSpPr>
        <p:grpSpPr bwMode="auto">
          <a:xfrm rot="5400000">
            <a:off x="1900293" y="3559109"/>
            <a:ext cx="809223" cy="758743"/>
            <a:chOff x="1872" y="1824"/>
            <a:chExt cx="2013" cy="1817"/>
          </a:xfrm>
        </p:grpSpPr>
        <p:sp>
          <p:nvSpPr>
            <p:cNvPr id="61" name="AutoShape 81"/>
            <p:cNvSpPr>
              <a:spLocks noChangeArrowheads="1"/>
            </p:cNvSpPr>
            <p:nvPr/>
          </p:nvSpPr>
          <p:spPr bwMode="gray">
            <a:xfrm rot="16200000" flipH="1">
              <a:off x="1821" y="2529"/>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vi-VN" sz="2000" dirty="0">
                <a:latin typeface="Arial" charset="0"/>
              </a:endParaRPr>
            </a:p>
          </p:txBody>
        </p:sp>
        <p:sp>
          <p:nvSpPr>
            <p:cNvPr id="62" name="AutoShape 82"/>
            <p:cNvSpPr>
              <a:spLocks noChangeArrowheads="1"/>
            </p:cNvSpPr>
            <p:nvPr/>
          </p:nvSpPr>
          <p:spPr bwMode="gray">
            <a:xfrm rot="5400000" flipH="1">
              <a:off x="3629" y="2495"/>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vi-VN" sz="2000" dirty="0">
                <a:latin typeface="Arial" charset="0"/>
              </a:endParaRPr>
            </a:p>
          </p:txBody>
        </p:sp>
        <p:sp>
          <p:nvSpPr>
            <p:cNvPr id="63" name="AutoShape 83"/>
            <p:cNvSpPr>
              <a:spLocks noChangeArrowheads="1"/>
            </p:cNvSpPr>
            <p:nvPr/>
          </p:nvSpPr>
          <p:spPr bwMode="gray">
            <a:xfrm rot="10800000" flipH="1">
              <a:off x="2725" y="3436"/>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vi-VN" sz="2000" dirty="0">
                <a:latin typeface="Arial" charset="0"/>
              </a:endParaRPr>
            </a:p>
          </p:txBody>
        </p:sp>
        <p:sp>
          <p:nvSpPr>
            <p:cNvPr id="64" name="Oval 84"/>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65" name="Oval 85"/>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66" name="Oval 86"/>
            <p:cNvSpPr>
              <a:spLocks noChangeArrowheads="1"/>
            </p:cNvSpPr>
            <p:nvPr/>
          </p:nvSpPr>
          <p:spPr bwMode="gray">
            <a:xfrm>
              <a:off x="2562" y="1958"/>
              <a:ext cx="646" cy="134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vi-VN" sz="2000" dirty="0">
                <a:latin typeface="Arial" charset="0"/>
              </a:endParaRPr>
            </a:p>
          </p:txBody>
        </p:sp>
        <p:sp>
          <p:nvSpPr>
            <p:cNvPr id="67" name="Oval 87"/>
            <p:cNvSpPr>
              <a:spLocks noChangeArrowheads="1"/>
            </p:cNvSpPr>
            <p:nvPr/>
          </p:nvSpPr>
          <p:spPr bwMode="gray">
            <a:xfrm>
              <a:off x="2562" y="1958"/>
              <a:ext cx="646" cy="1347"/>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68" name="Oval 88"/>
            <p:cNvSpPr>
              <a:spLocks noChangeArrowheads="1"/>
            </p:cNvSpPr>
            <p:nvPr/>
          </p:nvSpPr>
          <p:spPr bwMode="gray">
            <a:xfrm>
              <a:off x="2338" y="1959"/>
              <a:ext cx="1094" cy="134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vi-VN" sz="2000" dirty="0">
                <a:latin typeface="Arial" charset="0"/>
              </a:endParaRPr>
            </a:p>
          </p:txBody>
        </p:sp>
        <p:sp>
          <p:nvSpPr>
            <p:cNvPr id="69" name="Oval 89"/>
            <p:cNvSpPr>
              <a:spLocks noChangeArrowheads="1"/>
            </p:cNvSpPr>
            <p:nvPr/>
          </p:nvSpPr>
          <p:spPr bwMode="gray">
            <a:xfrm>
              <a:off x="2337" y="1958"/>
              <a:ext cx="1096" cy="1347"/>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grpSp>
      <p:grpSp>
        <p:nvGrpSpPr>
          <p:cNvPr id="70" name="Group 110"/>
          <p:cNvGrpSpPr>
            <a:grpSpLocks/>
          </p:cNvGrpSpPr>
          <p:nvPr/>
        </p:nvGrpSpPr>
        <p:grpSpPr bwMode="auto">
          <a:xfrm rot="5400000">
            <a:off x="1900293" y="2652646"/>
            <a:ext cx="809223" cy="758743"/>
            <a:chOff x="1872" y="1824"/>
            <a:chExt cx="2013" cy="1817"/>
          </a:xfrm>
        </p:grpSpPr>
        <p:sp>
          <p:nvSpPr>
            <p:cNvPr id="71" name="AutoShape 111"/>
            <p:cNvSpPr>
              <a:spLocks noChangeArrowheads="1"/>
            </p:cNvSpPr>
            <p:nvPr/>
          </p:nvSpPr>
          <p:spPr bwMode="gray">
            <a:xfrm rot="16200000" flipH="1">
              <a:off x="1821" y="2529"/>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vi-VN" sz="2000" dirty="0">
                <a:latin typeface="Arial" charset="0"/>
              </a:endParaRPr>
            </a:p>
          </p:txBody>
        </p:sp>
        <p:sp>
          <p:nvSpPr>
            <p:cNvPr id="72" name="AutoShape 112"/>
            <p:cNvSpPr>
              <a:spLocks noChangeArrowheads="1"/>
            </p:cNvSpPr>
            <p:nvPr/>
          </p:nvSpPr>
          <p:spPr bwMode="gray">
            <a:xfrm rot="5400000" flipH="1">
              <a:off x="3629" y="2495"/>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vi-VN" sz="2000" dirty="0">
                <a:latin typeface="Arial" charset="0"/>
              </a:endParaRPr>
            </a:p>
          </p:txBody>
        </p:sp>
        <p:sp>
          <p:nvSpPr>
            <p:cNvPr id="73" name="AutoShape 113"/>
            <p:cNvSpPr>
              <a:spLocks noChangeArrowheads="1"/>
            </p:cNvSpPr>
            <p:nvPr/>
          </p:nvSpPr>
          <p:spPr bwMode="gray">
            <a:xfrm rot="10800000" flipH="1">
              <a:off x="2725" y="3436"/>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vi-VN" sz="2000" dirty="0">
                <a:latin typeface="Arial" charset="0"/>
              </a:endParaRPr>
            </a:p>
          </p:txBody>
        </p:sp>
        <p:sp>
          <p:nvSpPr>
            <p:cNvPr id="74" name="Oval 114"/>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75" name="Oval 115"/>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76" name="Oval 116"/>
            <p:cNvSpPr>
              <a:spLocks noChangeArrowheads="1"/>
            </p:cNvSpPr>
            <p:nvPr/>
          </p:nvSpPr>
          <p:spPr bwMode="gray">
            <a:xfrm>
              <a:off x="2562" y="1958"/>
              <a:ext cx="646" cy="134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vi-VN" sz="2000" dirty="0">
                <a:latin typeface="Arial" charset="0"/>
              </a:endParaRPr>
            </a:p>
          </p:txBody>
        </p:sp>
        <p:sp>
          <p:nvSpPr>
            <p:cNvPr id="77" name="Oval 117"/>
            <p:cNvSpPr>
              <a:spLocks noChangeArrowheads="1"/>
            </p:cNvSpPr>
            <p:nvPr/>
          </p:nvSpPr>
          <p:spPr bwMode="gray">
            <a:xfrm>
              <a:off x="2562" y="1958"/>
              <a:ext cx="646" cy="1347"/>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78" name="Oval 118"/>
            <p:cNvSpPr>
              <a:spLocks noChangeArrowheads="1"/>
            </p:cNvSpPr>
            <p:nvPr/>
          </p:nvSpPr>
          <p:spPr bwMode="gray">
            <a:xfrm>
              <a:off x="2338" y="1959"/>
              <a:ext cx="1094" cy="134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vi-VN" sz="2000" dirty="0">
                <a:latin typeface="Arial" charset="0"/>
              </a:endParaRPr>
            </a:p>
          </p:txBody>
        </p:sp>
        <p:sp>
          <p:nvSpPr>
            <p:cNvPr id="79" name="Oval 119"/>
            <p:cNvSpPr>
              <a:spLocks noChangeArrowheads="1"/>
            </p:cNvSpPr>
            <p:nvPr/>
          </p:nvSpPr>
          <p:spPr bwMode="gray">
            <a:xfrm>
              <a:off x="2337" y="1958"/>
              <a:ext cx="1096" cy="1347"/>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grpSp>
      <p:sp>
        <p:nvSpPr>
          <p:cNvPr id="80" name="Text Box 139"/>
          <p:cNvSpPr txBox="1">
            <a:spLocks noChangeArrowheads="1"/>
          </p:cNvSpPr>
          <p:nvPr/>
        </p:nvSpPr>
        <p:spPr bwMode="auto">
          <a:xfrm>
            <a:off x="363653" y="413818"/>
            <a:ext cx="4087204" cy="73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30000"/>
              </a:lnSpc>
              <a:spcBef>
                <a:spcPct val="50000"/>
              </a:spcBef>
            </a:pPr>
            <a:r>
              <a:rPr lang="vi-VN" sz="3200" b="1" dirty="0">
                <a:solidFill>
                  <a:srgbClr val="FFFF00"/>
                </a:solidFill>
                <a:latin typeface="Aachen" panose="02020500000000000000" pitchFamily="18" charset="0"/>
                <a:ea typeface="Aachen" panose="02020500000000000000" pitchFamily="18" charset="0"/>
                <a:cs typeface="Aachen" panose="02020500000000000000" pitchFamily="18" charset="0"/>
              </a:rPr>
              <a:t>Câu hỏi kiểm tra </a:t>
            </a:r>
            <a:r>
              <a:rPr lang="vi-VN" sz="3200" b="1" dirty="0" smtClean="0">
                <a:solidFill>
                  <a:srgbClr val="FFFF00"/>
                </a:solidFill>
                <a:latin typeface="Aachen" panose="02020500000000000000" pitchFamily="18" charset="0"/>
                <a:ea typeface="Aachen" panose="02020500000000000000" pitchFamily="18" charset="0"/>
                <a:cs typeface="Aachen" panose="02020500000000000000" pitchFamily="18" charset="0"/>
              </a:rPr>
              <a:t>2</a:t>
            </a:r>
            <a:endParaRPr lang="vi-VN" sz="3200" b="1" dirty="0">
              <a:solidFill>
                <a:srgbClr val="FFFF00"/>
              </a:solidFill>
              <a:latin typeface="Aachen" panose="02020500000000000000" pitchFamily="18" charset="0"/>
              <a:ea typeface="Aachen" panose="02020500000000000000" pitchFamily="18" charset="0"/>
              <a:cs typeface="Aachen" panose="02020500000000000000" pitchFamily="18" charset="0"/>
            </a:endParaRPr>
          </a:p>
        </p:txBody>
      </p:sp>
      <p:sp>
        <p:nvSpPr>
          <p:cNvPr id="81" name="Text Box 140"/>
          <p:cNvSpPr txBox="1">
            <a:spLocks noChangeArrowheads="1"/>
          </p:cNvSpPr>
          <p:nvPr/>
        </p:nvSpPr>
        <p:spPr bwMode="auto">
          <a:xfrm>
            <a:off x="1812738" y="1252569"/>
            <a:ext cx="6502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vi-VN" sz="2000" b="1" dirty="0" smtClean="0"/>
              <a:t>Biết tiêu cự của kính cận bằng khoảng cách từ mắt đến điểm cực viễn của mắt.  Thấu kính nào trong bốn thấu kính dưới đây có thể làm kính cận?</a:t>
            </a:r>
            <a:endParaRPr lang="vi-VN" sz="2000" b="1" dirty="0"/>
          </a:p>
        </p:txBody>
      </p:sp>
      <p:grpSp>
        <p:nvGrpSpPr>
          <p:cNvPr id="82" name="Group 150"/>
          <p:cNvGrpSpPr>
            <a:grpSpLocks/>
          </p:cNvGrpSpPr>
          <p:nvPr/>
        </p:nvGrpSpPr>
        <p:grpSpPr bwMode="auto">
          <a:xfrm>
            <a:off x="2376301" y="4527644"/>
            <a:ext cx="5759450" cy="619125"/>
            <a:chOff x="1454" y="1825"/>
            <a:chExt cx="3628" cy="390"/>
          </a:xfrm>
        </p:grpSpPr>
        <p:sp>
          <p:nvSpPr>
            <p:cNvPr id="83" name="AutoShape 151"/>
            <p:cNvSpPr>
              <a:spLocks noChangeArrowheads="1"/>
            </p:cNvSpPr>
            <p:nvPr/>
          </p:nvSpPr>
          <p:spPr bwMode="gray">
            <a:xfrm>
              <a:off x="1454" y="1825"/>
              <a:ext cx="3628" cy="390"/>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84" name="AutoShape 152"/>
            <p:cNvSpPr>
              <a:spLocks noChangeArrowheads="1"/>
            </p:cNvSpPr>
            <p:nvPr/>
          </p:nvSpPr>
          <p:spPr bwMode="gray">
            <a:xfrm>
              <a:off x="1533" y="1879"/>
              <a:ext cx="424" cy="319"/>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sz="2000" dirty="0">
                <a:latin typeface="Arial" charset="0"/>
              </a:endParaRPr>
            </a:p>
          </p:txBody>
        </p:sp>
        <p:sp>
          <p:nvSpPr>
            <p:cNvPr id="85" name="Freeform 153"/>
            <p:cNvSpPr>
              <a:spLocks/>
            </p:cNvSpPr>
            <p:nvPr/>
          </p:nvSpPr>
          <p:spPr bwMode="gray">
            <a:xfrm>
              <a:off x="1577" y="1917"/>
              <a:ext cx="348" cy="16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vi-VN" sz="2000" dirty="0">
                <a:latin typeface="Arial" charset="0"/>
              </a:endParaRPr>
            </a:p>
          </p:txBody>
        </p:sp>
        <p:sp>
          <p:nvSpPr>
            <p:cNvPr id="86" name="Text Box 154"/>
            <p:cNvSpPr txBox="1">
              <a:spLocks noChangeArrowheads="1"/>
            </p:cNvSpPr>
            <p:nvPr/>
          </p:nvSpPr>
          <p:spPr bwMode="gray">
            <a:xfrm>
              <a:off x="1656" y="1923"/>
              <a:ext cx="233" cy="25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vi-VN" sz="2000" b="1" dirty="0" smtClean="0">
                  <a:effectLst>
                    <a:outerShdw blurRad="38100" dist="38100" dir="2700000" algn="tl">
                      <a:srgbClr val="000000"/>
                    </a:outerShdw>
                  </a:effectLst>
                  <a:latin typeface="Arial" charset="0"/>
                </a:rPr>
                <a:t>C</a:t>
              </a:r>
              <a:endParaRPr lang="vi-VN" sz="2000" b="1" dirty="0">
                <a:effectLst>
                  <a:outerShdw blurRad="38100" dist="38100" dir="2700000" algn="tl">
                    <a:srgbClr val="000000"/>
                  </a:outerShdw>
                </a:effectLst>
                <a:latin typeface="Arial" charset="0"/>
              </a:endParaRPr>
            </a:p>
          </p:txBody>
        </p:sp>
        <p:sp>
          <p:nvSpPr>
            <p:cNvPr id="87" name="Text Box 155"/>
            <p:cNvSpPr txBox="1">
              <a:spLocks noChangeArrowheads="1"/>
            </p:cNvSpPr>
            <p:nvPr/>
          </p:nvSpPr>
          <p:spPr bwMode="gray">
            <a:xfrm>
              <a:off x="1996" y="1896"/>
              <a:ext cx="299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2200" dirty="0">
                  <a:solidFill>
                    <a:schemeClr val="bg1"/>
                  </a:solidFill>
                </a:rPr>
                <a:t>Thấu kính hội tụ có tiêu cự 40cm.</a:t>
              </a:r>
            </a:p>
          </p:txBody>
        </p:sp>
      </p:grpSp>
      <p:grpSp>
        <p:nvGrpSpPr>
          <p:cNvPr id="88" name="Group 100"/>
          <p:cNvGrpSpPr>
            <a:grpSpLocks/>
          </p:cNvGrpSpPr>
          <p:nvPr/>
        </p:nvGrpSpPr>
        <p:grpSpPr bwMode="auto">
          <a:xfrm rot="5400000">
            <a:off x="1900293" y="4449696"/>
            <a:ext cx="809223" cy="758743"/>
            <a:chOff x="1872" y="1824"/>
            <a:chExt cx="2013" cy="1817"/>
          </a:xfrm>
        </p:grpSpPr>
        <p:sp>
          <p:nvSpPr>
            <p:cNvPr id="89" name="AutoShape 101"/>
            <p:cNvSpPr>
              <a:spLocks noChangeArrowheads="1"/>
            </p:cNvSpPr>
            <p:nvPr/>
          </p:nvSpPr>
          <p:spPr bwMode="gray">
            <a:xfrm rot="16200000" flipH="1">
              <a:off x="1821" y="2529"/>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vi-VN" sz="2000" dirty="0">
                <a:latin typeface="Arial" charset="0"/>
              </a:endParaRPr>
            </a:p>
          </p:txBody>
        </p:sp>
        <p:sp>
          <p:nvSpPr>
            <p:cNvPr id="90" name="AutoShape 102"/>
            <p:cNvSpPr>
              <a:spLocks noChangeArrowheads="1"/>
            </p:cNvSpPr>
            <p:nvPr/>
          </p:nvSpPr>
          <p:spPr bwMode="gray">
            <a:xfrm rot="5400000" flipH="1">
              <a:off x="3629" y="2495"/>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vi-VN" sz="2000" dirty="0">
                <a:latin typeface="Arial" charset="0"/>
              </a:endParaRPr>
            </a:p>
          </p:txBody>
        </p:sp>
        <p:sp>
          <p:nvSpPr>
            <p:cNvPr id="91" name="AutoShape 103"/>
            <p:cNvSpPr>
              <a:spLocks noChangeArrowheads="1"/>
            </p:cNvSpPr>
            <p:nvPr/>
          </p:nvSpPr>
          <p:spPr bwMode="gray">
            <a:xfrm rot="10800000" flipH="1">
              <a:off x="2725" y="3436"/>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vi-VN" sz="2000" dirty="0">
                <a:latin typeface="Arial" charset="0"/>
              </a:endParaRPr>
            </a:p>
          </p:txBody>
        </p:sp>
        <p:sp>
          <p:nvSpPr>
            <p:cNvPr id="92" name="Oval 104"/>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93" name="Oval 105"/>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94" name="Oval 106"/>
            <p:cNvSpPr>
              <a:spLocks noChangeArrowheads="1"/>
            </p:cNvSpPr>
            <p:nvPr/>
          </p:nvSpPr>
          <p:spPr bwMode="gray">
            <a:xfrm>
              <a:off x="2562" y="1958"/>
              <a:ext cx="646" cy="134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vi-VN" sz="2000" dirty="0">
                <a:latin typeface="Arial" charset="0"/>
              </a:endParaRPr>
            </a:p>
          </p:txBody>
        </p:sp>
        <p:sp>
          <p:nvSpPr>
            <p:cNvPr id="95" name="Oval 107"/>
            <p:cNvSpPr>
              <a:spLocks noChangeArrowheads="1"/>
            </p:cNvSpPr>
            <p:nvPr/>
          </p:nvSpPr>
          <p:spPr bwMode="gray">
            <a:xfrm>
              <a:off x="2562" y="1958"/>
              <a:ext cx="646" cy="1347"/>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96" name="Oval 108"/>
            <p:cNvSpPr>
              <a:spLocks noChangeArrowheads="1"/>
            </p:cNvSpPr>
            <p:nvPr/>
          </p:nvSpPr>
          <p:spPr bwMode="gray">
            <a:xfrm>
              <a:off x="2338" y="1959"/>
              <a:ext cx="1094" cy="134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vi-VN" sz="2000" dirty="0">
                <a:latin typeface="Arial" charset="0"/>
              </a:endParaRPr>
            </a:p>
          </p:txBody>
        </p:sp>
        <p:sp>
          <p:nvSpPr>
            <p:cNvPr id="97" name="Oval 109"/>
            <p:cNvSpPr>
              <a:spLocks noChangeArrowheads="1"/>
            </p:cNvSpPr>
            <p:nvPr/>
          </p:nvSpPr>
          <p:spPr bwMode="gray">
            <a:xfrm>
              <a:off x="2337" y="1958"/>
              <a:ext cx="1096" cy="1347"/>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grpSp>
      <p:grpSp>
        <p:nvGrpSpPr>
          <p:cNvPr id="98" name="Group 156"/>
          <p:cNvGrpSpPr>
            <a:grpSpLocks/>
          </p:cNvGrpSpPr>
          <p:nvPr/>
        </p:nvGrpSpPr>
        <p:grpSpPr bwMode="auto">
          <a:xfrm>
            <a:off x="2376301" y="5434106"/>
            <a:ext cx="5759450" cy="619125"/>
            <a:chOff x="1454" y="1825"/>
            <a:chExt cx="3628" cy="390"/>
          </a:xfrm>
        </p:grpSpPr>
        <p:sp>
          <p:nvSpPr>
            <p:cNvPr id="99" name="AutoShape 157"/>
            <p:cNvSpPr>
              <a:spLocks noChangeArrowheads="1"/>
            </p:cNvSpPr>
            <p:nvPr/>
          </p:nvSpPr>
          <p:spPr bwMode="gray">
            <a:xfrm>
              <a:off x="1454" y="1825"/>
              <a:ext cx="3628" cy="390"/>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100" name="AutoShape 158"/>
            <p:cNvSpPr>
              <a:spLocks noChangeArrowheads="1"/>
            </p:cNvSpPr>
            <p:nvPr/>
          </p:nvSpPr>
          <p:spPr bwMode="gray">
            <a:xfrm>
              <a:off x="1533" y="1879"/>
              <a:ext cx="424" cy="319"/>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sz="2000" dirty="0">
                <a:latin typeface="Arial" charset="0"/>
              </a:endParaRPr>
            </a:p>
          </p:txBody>
        </p:sp>
        <p:sp>
          <p:nvSpPr>
            <p:cNvPr id="101" name="Freeform 159"/>
            <p:cNvSpPr>
              <a:spLocks/>
            </p:cNvSpPr>
            <p:nvPr/>
          </p:nvSpPr>
          <p:spPr bwMode="gray">
            <a:xfrm>
              <a:off x="1577" y="1917"/>
              <a:ext cx="348" cy="16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vi-VN" sz="2000" dirty="0">
                <a:latin typeface="Arial" charset="0"/>
              </a:endParaRPr>
            </a:p>
          </p:txBody>
        </p:sp>
        <p:sp>
          <p:nvSpPr>
            <p:cNvPr id="102" name="Text Box 160"/>
            <p:cNvSpPr txBox="1">
              <a:spLocks noChangeArrowheads="1"/>
            </p:cNvSpPr>
            <p:nvPr/>
          </p:nvSpPr>
          <p:spPr bwMode="gray">
            <a:xfrm>
              <a:off x="1663" y="1855"/>
              <a:ext cx="233" cy="25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vi-VN" sz="2000" b="1" dirty="0" smtClean="0">
                  <a:effectLst>
                    <a:outerShdw blurRad="38100" dist="38100" dir="2700000" algn="tl">
                      <a:srgbClr val="000000"/>
                    </a:outerShdw>
                  </a:effectLst>
                  <a:latin typeface="Arial" charset="0"/>
                </a:rPr>
                <a:t>D</a:t>
              </a:r>
              <a:endParaRPr lang="vi-VN" sz="2000" b="1" dirty="0">
                <a:effectLst>
                  <a:outerShdw blurRad="38100" dist="38100" dir="2700000" algn="tl">
                    <a:srgbClr val="000000"/>
                  </a:outerShdw>
                </a:effectLst>
                <a:latin typeface="Arial" charset="0"/>
              </a:endParaRPr>
            </a:p>
          </p:txBody>
        </p:sp>
        <p:sp>
          <p:nvSpPr>
            <p:cNvPr id="103" name="Text Box 161"/>
            <p:cNvSpPr txBox="1">
              <a:spLocks noChangeArrowheads="1"/>
            </p:cNvSpPr>
            <p:nvPr/>
          </p:nvSpPr>
          <p:spPr bwMode="gray">
            <a:xfrm>
              <a:off x="1996" y="1896"/>
              <a:ext cx="299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2000" b="1" dirty="0" smtClean="0"/>
                <a:t>Thấu kính phân kì có tiêu cự 40cm.</a:t>
              </a:r>
              <a:endParaRPr lang="vi-VN" sz="2000" b="1" dirty="0"/>
            </a:p>
          </p:txBody>
        </p:sp>
      </p:grpSp>
      <p:grpSp>
        <p:nvGrpSpPr>
          <p:cNvPr id="104" name="Group 90"/>
          <p:cNvGrpSpPr>
            <a:grpSpLocks/>
          </p:cNvGrpSpPr>
          <p:nvPr/>
        </p:nvGrpSpPr>
        <p:grpSpPr bwMode="auto">
          <a:xfrm rot="5400000">
            <a:off x="1900293" y="5356159"/>
            <a:ext cx="809223" cy="758743"/>
            <a:chOff x="1872" y="1824"/>
            <a:chExt cx="2013" cy="1817"/>
          </a:xfrm>
        </p:grpSpPr>
        <p:sp>
          <p:nvSpPr>
            <p:cNvPr id="105" name="AutoShape 91"/>
            <p:cNvSpPr>
              <a:spLocks noChangeArrowheads="1"/>
            </p:cNvSpPr>
            <p:nvPr/>
          </p:nvSpPr>
          <p:spPr bwMode="gray">
            <a:xfrm rot="16200000" flipH="1">
              <a:off x="1821" y="2529"/>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vi-VN" sz="2000" dirty="0">
                <a:latin typeface="Arial" charset="0"/>
              </a:endParaRPr>
            </a:p>
          </p:txBody>
        </p:sp>
        <p:sp>
          <p:nvSpPr>
            <p:cNvPr id="106" name="AutoShape 92"/>
            <p:cNvSpPr>
              <a:spLocks noChangeArrowheads="1"/>
            </p:cNvSpPr>
            <p:nvPr/>
          </p:nvSpPr>
          <p:spPr bwMode="gray">
            <a:xfrm rot="5400000" flipH="1">
              <a:off x="3629" y="2495"/>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vi-VN" sz="2000" dirty="0">
                <a:latin typeface="Arial" charset="0"/>
              </a:endParaRPr>
            </a:p>
          </p:txBody>
        </p:sp>
        <p:sp>
          <p:nvSpPr>
            <p:cNvPr id="107" name="AutoShape 93"/>
            <p:cNvSpPr>
              <a:spLocks noChangeArrowheads="1"/>
            </p:cNvSpPr>
            <p:nvPr/>
          </p:nvSpPr>
          <p:spPr bwMode="gray">
            <a:xfrm rot="10800000" flipH="1">
              <a:off x="2725" y="3436"/>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vi-VN" sz="2000" dirty="0">
                <a:latin typeface="Arial" charset="0"/>
              </a:endParaRPr>
            </a:p>
          </p:txBody>
        </p:sp>
        <p:sp>
          <p:nvSpPr>
            <p:cNvPr id="108" name="Oval 94"/>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109" name="Oval 95"/>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110" name="Oval 96"/>
            <p:cNvSpPr>
              <a:spLocks noChangeArrowheads="1"/>
            </p:cNvSpPr>
            <p:nvPr/>
          </p:nvSpPr>
          <p:spPr bwMode="gray">
            <a:xfrm>
              <a:off x="2562" y="1958"/>
              <a:ext cx="646" cy="134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vi-VN" sz="2000" dirty="0">
                <a:latin typeface="Arial" charset="0"/>
              </a:endParaRPr>
            </a:p>
          </p:txBody>
        </p:sp>
        <p:sp>
          <p:nvSpPr>
            <p:cNvPr id="111" name="Oval 97"/>
            <p:cNvSpPr>
              <a:spLocks noChangeArrowheads="1"/>
            </p:cNvSpPr>
            <p:nvPr/>
          </p:nvSpPr>
          <p:spPr bwMode="gray">
            <a:xfrm>
              <a:off x="2562" y="1958"/>
              <a:ext cx="646" cy="1347"/>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112" name="Oval 98"/>
            <p:cNvSpPr>
              <a:spLocks noChangeArrowheads="1"/>
            </p:cNvSpPr>
            <p:nvPr/>
          </p:nvSpPr>
          <p:spPr bwMode="gray">
            <a:xfrm>
              <a:off x="2338" y="1959"/>
              <a:ext cx="1094" cy="134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vi-VN" sz="2000" dirty="0">
                <a:latin typeface="Arial" charset="0"/>
              </a:endParaRPr>
            </a:p>
          </p:txBody>
        </p:sp>
        <p:sp>
          <p:nvSpPr>
            <p:cNvPr id="113" name="Oval 99"/>
            <p:cNvSpPr>
              <a:spLocks noChangeArrowheads="1"/>
            </p:cNvSpPr>
            <p:nvPr/>
          </p:nvSpPr>
          <p:spPr bwMode="gray">
            <a:xfrm>
              <a:off x="2337" y="1958"/>
              <a:ext cx="1096" cy="1347"/>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grpSp>
      <p:grpSp>
        <p:nvGrpSpPr>
          <p:cNvPr id="114" name="Group 168"/>
          <p:cNvGrpSpPr>
            <a:grpSpLocks/>
          </p:cNvGrpSpPr>
          <p:nvPr/>
        </p:nvGrpSpPr>
        <p:grpSpPr bwMode="auto">
          <a:xfrm>
            <a:off x="1911133" y="5334094"/>
            <a:ext cx="6237318" cy="809625"/>
            <a:chOff x="1124" y="4066"/>
            <a:chExt cx="3892" cy="510"/>
          </a:xfrm>
        </p:grpSpPr>
        <p:sp>
          <p:nvSpPr>
            <p:cNvPr id="115" name="AutoShape 122"/>
            <p:cNvSpPr>
              <a:spLocks noChangeArrowheads="1"/>
            </p:cNvSpPr>
            <p:nvPr/>
          </p:nvSpPr>
          <p:spPr bwMode="gray">
            <a:xfrm>
              <a:off x="1388" y="4132"/>
              <a:ext cx="3628" cy="390"/>
            </a:xfrm>
            <a:prstGeom prst="roundRect">
              <a:avLst>
                <a:gd name="adj" fmla="val 10889"/>
              </a:avLst>
            </a:prstGeom>
            <a:gradFill rotWithShape="1">
              <a:gsLst>
                <a:gs pos="0">
                  <a:srgbClr val="FF99FF"/>
                </a:gs>
                <a:gs pos="50000">
                  <a:schemeClr val="bg1"/>
                </a:gs>
                <a:gs pos="100000">
                  <a:srgbClr val="FF99FF"/>
                </a:gs>
              </a:gsLst>
              <a:lin ang="54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vi-VN" sz="2000" dirty="0">
                <a:latin typeface="Arial" charset="0"/>
              </a:endParaRPr>
            </a:p>
          </p:txBody>
        </p:sp>
        <p:sp>
          <p:nvSpPr>
            <p:cNvPr id="116" name="AutoShape 124"/>
            <p:cNvSpPr>
              <a:spLocks noChangeArrowheads="1"/>
            </p:cNvSpPr>
            <p:nvPr/>
          </p:nvSpPr>
          <p:spPr bwMode="gray">
            <a:xfrm>
              <a:off x="1467" y="4186"/>
              <a:ext cx="424" cy="319"/>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sz="2000" dirty="0">
                <a:latin typeface="Arial" charset="0"/>
              </a:endParaRPr>
            </a:p>
          </p:txBody>
        </p:sp>
        <p:sp>
          <p:nvSpPr>
            <p:cNvPr id="117" name="Freeform 125"/>
            <p:cNvSpPr>
              <a:spLocks/>
            </p:cNvSpPr>
            <p:nvPr/>
          </p:nvSpPr>
          <p:spPr bwMode="gray">
            <a:xfrm>
              <a:off x="1511" y="4224"/>
              <a:ext cx="348" cy="160"/>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vi-VN" sz="2000" dirty="0">
                <a:latin typeface="Arial" charset="0"/>
              </a:endParaRPr>
            </a:p>
          </p:txBody>
        </p:sp>
        <p:sp>
          <p:nvSpPr>
            <p:cNvPr id="118" name="Text Box 126"/>
            <p:cNvSpPr txBox="1">
              <a:spLocks noChangeArrowheads="1"/>
            </p:cNvSpPr>
            <p:nvPr/>
          </p:nvSpPr>
          <p:spPr bwMode="gray">
            <a:xfrm>
              <a:off x="1604" y="4207"/>
              <a:ext cx="231" cy="25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defRPr/>
              </a:pPr>
              <a:r>
                <a:rPr lang="vi-VN" sz="2000" b="1" dirty="0" smtClean="0">
                  <a:effectLst>
                    <a:outerShdw blurRad="38100" dist="38100" dir="2700000" algn="tl">
                      <a:srgbClr val="000000"/>
                    </a:outerShdw>
                  </a:effectLst>
                  <a:latin typeface="Arial" charset="0"/>
                </a:rPr>
                <a:t>D</a:t>
              </a:r>
              <a:endParaRPr lang="vi-VN" sz="2000" b="1" dirty="0">
                <a:effectLst>
                  <a:outerShdw blurRad="38100" dist="38100" dir="2700000" algn="tl">
                    <a:srgbClr val="000000"/>
                  </a:outerShdw>
                </a:effectLst>
                <a:latin typeface="Arial" charset="0"/>
              </a:endParaRPr>
            </a:p>
          </p:txBody>
        </p:sp>
        <p:sp>
          <p:nvSpPr>
            <p:cNvPr id="119" name="Text Box 127"/>
            <p:cNvSpPr txBox="1">
              <a:spLocks noChangeArrowheads="1"/>
            </p:cNvSpPr>
            <p:nvPr/>
          </p:nvSpPr>
          <p:spPr bwMode="gray">
            <a:xfrm>
              <a:off x="1930" y="4194"/>
              <a:ext cx="299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2200" dirty="0">
                  <a:solidFill>
                    <a:schemeClr val="bg1"/>
                  </a:solidFill>
                </a:rPr>
                <a:t>Thấu kính phân kì có tiêu cự 40cm.</a:t>
              </a:r>
            </a:p>
          </p:txBody>
        </p:sp>
        <p:grpSp>
          <p:nvGrpSpPr>
            <p:cNvPr id="120" name="Group 128"/>
            <p:cNvGrpSpPr>
              <a:grpSpLocks/>
            </p:cNvGrpSpPr>
            <p:nvPr/>
          </p:nvGrpSpPr>
          <p:grpSpPr bwMode="auto">
            <a:xfrm rot="5400000">
              <a:off x="1110" y="4080"/>
              <a:ext cx="510" cy="481"/>
              <a:chOff x="1874" y="1824"/>
              <a:chExt cx="2014" cy="1827"/>
            </a:xfrm>
          </p:grpSpPr>
          <p:sp>
            <p:nvSpPr>
              <p:cNvPr id="121" name="AutoShape 129"/>
              <p:cNvSpPr>
                <a:spLocks noChangeArrowheads="1"/>
              </p:cNvSpPr>
              <p:nvPr/>
            </p:nvSpPr>
            <p:spPr bwMode="gray">
              <a:xfrm rot="16200000" flipH="1">
                <a:off x="1822" y="2527"/>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vi-VN" sz="2000" dirty="0">
                  <a:latin typeface="Arial" charset="0"/>
                </a:endParaRPr>
              </a:p>
            </p:txBody>
          </p:sp>
          <p:sp>
            <p:nvSpPr>
              <p:cNvPr id="122" name="AutoShape 130"/>
              <p:cNvSpPr>
                <a:spLocks noChangeArrowheads="1"/>
              </p:cNvSpPr>
              <p:nvPr/>
            </p:nvSpPr>
            <p:spPr bwMode="gray">
              <a:xfrm rot="5400000" flipH="1">
                <a:off x="3631" y="2494"/>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vi-VN" sz="2000" dirty="0">
                  <a:latin typeface="Arial" charset="0"/>
                </a:endParaRPr>
              </a:p>
            </p:txBody>
          </p:sp>
          <p:sp>
            <p:nvSpPr>
              <p:cNvPr id="123" name="AutoShape 131"/>
              <p:cNvSpPr>
                <a:spLocks noChangeArrowheads="1"/>
              </p:cNvSpPr>
              <p:nvPr/>
            </p:nvSpPr>
            <p:spPr bwMode="gray">
              <a:xfrm rot="10800000" flipH="1">
                <a:off x="2727" y="3444"/>
                <a:ext cx="308" cy="207"/>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vi-VN" sz="2000" dirty="0">
                  <a:latin typeface="Arial" charset="0"/>
                </a:endParaRPr>
              </a:p>
            </p:txBody>
          </p:sp>
          <p:sp>
            <p:nvSpPr>
              <p:cNvPr id="124" name="Oval 13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125" name="Oval 13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126" name="Oval 134"/>
              <p:cNvSpPr>
                <a:spLocks noChangeArrowheads="1"/>
              </p:cNvSpPr>
              <p:nvPr/>
            </p:nvSpPr>
            <p:spPr bwMode="gray">
              <a:xfrm>
                <a:off x="2564" y="1967"/>
                <a:ext cx="646" cy="133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vi-VN" sz="2000" dirty="0">
                  <a:latin typeface="Arial" charset="0"/>
                </a:endParaRPr>
              </a:p>
            </p:txBody>
          </p:sp>
          <p:sp>
            <p:nvSpPr>
              <p:cNvPr id="127" name="Oval 135"/>
              <p:cNvSpPr>
                <a:spLocks noChangeArrowheads="1"/>
              </p:cNvSpPr>
              <p:nvPr/>
            </p:nvSpPr>
            <p:spPr bwMode="gray">
              <a:xfrm>
                <a:off x="2562" y="1966"/>
                <a:ext cx="646" cy="1333"/>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sp>
            <p:nvSpPr>
              <p:cNvPr id="128" name="Oval 136"/>
              <p:cNvSpPr>
                <a:spLocks noChangeArrowheads="1"/>
              </p:cNvSpPr>
              <p:nvPr/>
            </p:nvSpPr>
            <p:spPr bwMode="gray">
              <a:xfrm>
                <a:off x="2340" y="1968"/>
                <a:ext cx="1094" cy="133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vi-VN" sz="2000" dirty="0">
                  <a:latin typeface="Arial" charset="0"/>
                </a:endParaRPr>
              </a:p>
            </p:txBody>
          </p:sp>
          <p:sp>
            <p:nvSpPr>
              <p:cNvPr id="129" name="Oval 137"/>
              <p:cNvSpPr>
                <a:spLocks noChangeArrowheads="1"/>
              </p:cNvSpPr>
              <p:nvPr/>
            </p:nvSpPr>
            <p:spPr bwMode="gray">
              <a:xfrm>
                <a:off x="2337" y="1966"/>
                <a:ext cx="1096" cy="1333"/>
              </a:xfrm>
              <a:prstGeom prst="ellipse">
                <a:avLst/>
              </a:prstGeom>
              <a:gradFill rotWithShape="1">
                <a:gsLst>
                  <a:gs pos="0">
                    <a:srgbClr val="FF3300"/>
                  </a:gs>
                  <a:gs pos="100000">
                    <a:srgbClr val="7C19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2000" dirty="0"/>
              </a:p>
            </p:txBody>
          </p:sp>
        </p:grpSp>
      </p:grpSp>
    </p:spTree>
    <p:extLst>
      <p:ext uri="{BB962C8B-B14F-4D97-AF65-F5344CB8AC3E}">
        <p14:creationId xmlns:p14="http://schemas.microsoft.com/office/powerpoint/2010/main" val="18588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Effect transition="in" filter="fade">
                                      <p:cBhvr>
                                        <p:cTn id="9" dur="500"/>
                                        <p:tgtEl>
                                          <p:spTgt spid="8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left)">
                                      <p:cBhvr>
                                        <p:cTn id="13" dur="500"/>
                                        <p:tgtEl>
                                          <p:spTgt spid="59"/>
                                        </p:tgtEl>
                                      </p:cBhvr>
                                    </p:animEffect>
                                  </p:childTnLst>
                                </p:cTn>
                              </p:par>
                            </p:childTnLst>
                          </p:cTn>
                        </p:par>
                        <p:par>
                          <p:cTn id="14" fill="hold">
                            <p:stCondLst>
                              <p:cond delay="1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81"/>
                                        </p:tgtEl>
                                        <p:attrNameLst>
                                          <p:attrName>style.visibility</p:attrName>
                                        </p:attrNameLst>
                                      </p:cBhvr>
                                      <p:to>
                                        <p:strVal val="visible"/>
                                      </p:to>
                                    </p:set>
                                    <p:anim calcmode="discrete" valueType="clr">
                                      <p:cBhvr override="childStyle">
                                        <p:cTn id="17" dur="80"/>
                                        <p:tgtEl>
                                          <p:spTgt spid="81"/>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81"/>
                                        </p:tgtEl>
                                        <p:attrNameLst>
                                          <p:attrName>fillcolor</p:attrName>
                                        </p:attrNameLst>
                                      </p:cBhvr>
                                      <p:tavLst>
                                        <p:tav tm="0">
                                          <p:val>
                                            <p:clrVal>
                                              <a:schemeClr val="accent2"/>
                                            </p:clrVal>
                                          </p:val>
                                        </p:tav>
                                        <p:tav tm="50000">
                                          <p:val>
                                            <p:clrVal>
                                              <a:schemeClr val="hlink"/>
                                            </p:clrVal>
                                          </p:val>
                                        </p:tav>
                                      </p:tavLst>
                                    </p:anim>
                                    <p:set>
                                      <p:cBhvr>
                                        <p:cTn id="19" dur="80"/>
                                        <p:tgtEl>
                                          <p:spTgt spid="81"/>
                                        </p:tgtEl>
                                        <p:attrNameLst>
                                          <p:attrName>fill.type</p:attrName>
                                        </p:attrNameLst>
                                      </p:cBhvr>
                                      <p:to>
                                        <p:strVal val="solid"/>
                                      </p:to>
                                    </p:set>
                                  </p:childTnLst>
                                </p:cTn>
                              </p:par>
                            </p:childTnLst>
                          </p:cTn>
                        </p:par>
                        <p:par>
                          <p:cTn id="20" fill="hold">
                            <p:stCondLst>
                              <p:cond delay="5440"/>
                            </p:stCondLst>
                            <p:childTnLst>
                              <p:par>
                                <p:cTn id="21" presetID="22" presetClass="entr" presetSubtype="1"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1000"/>
                                        <p:tgtEl>
                                          <p:spTgt spid="15"/>
                                        </p:tgtEl>
                                      </p:cBhvr>
                                    </p:animEffect>
                                  </p:childTnLst>
                                </p:cTn>
                              </p:par>
                            </p:childTnLst>
                          </p:cTn>
                        </p:par>
                        <p:par>
                          <p:cTn id="24" fill="hold">
                            <p:stCondLst>
                              <p:cond delay="6440"/>
                            </p:stCondLst>
                            <p:childTnLst>
                              <p:par>
                                <p:cTn id="25" presetID="23" presetClass="entr" presetSubtype="16" fill="hold" nodeType="after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p:cTn id="27" dur="500" fill="hold"/>
                                        <p:tgtEl>
                                          <p:spTgt spid="70"/>
                                        </p:tgtEl>
                                        <p:attrNameLst>
                                          <p:attrName>ppt_w</p:attrName>
                                        </p:attrNameLst>
                                      </p:cBhvr>
                                      <p:tavLst>
                                        <p:tav tm="0">
                                          <p:val>
                                            <p:fltVal val="0"/>
                                          </p:val>
                                        </p:tav>
                                        <p:tav tm="100000">
                                          <p:val>
                                            <p:strVal val="#ppt_w"/>
                                          </p:val>
                                        </p:tav>
                                      </p:tavLst>
                                    </p:anim>
                                    <p:anim calcmode="lin" valueType="num">
                                      <p:cBhvr>
                                        <p:cTn id="28" dur="500" fill="hold"/>
                                        <p:tgtEl>
                                          <p:spTgt spid="70"/>
                                        </p:tgtEl>
                                        <p:attrNameLst>
                                          <p:attrName>ppt_h</p:attrName>
                                        </p:attrNameLst>
                                      </p:cBhvr>
                                      <p:tavLst>
                                        <p:tav tm="0">
                                          <p:val>
                                            <p:fltVal val="0"/>
                                          </p:val>
                                        </p:tav>
                                        <p:tav tm="100000">
                                          <p:val>
                                            <p:strVal val="#ppt_h"/>
                                          </p:val>
                                        </p:tav>
                                      </p:tavLst>
                                    </p:anim>
                                  </p:childTnLst>
                                </p:cTn>
                              </p:par>
                            </p:childTnLst>
                          </p:cTn>
                        </p:par>
                        <p:par>
                          <p:cTn id="29" fill="hold">
                            <p:stCondLst>
                              <p:cond delay="6940"/>
                            </p:stCondLst>
                            <p:childTnLst>
                              <p:par>
                                <p:cTn id="30" presetID="2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par>
                          <p:cTn id="33" fill="hold">
                            <p:stCondLst>
                              <p:cond delay="7440"/>
                            </p:stCondLst>
                            <p:childTnLst>
                              <p:par>
                                <p:cTn id="34" presetID="23" presetClass="entr" presetSubtype="16"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500" fill="hold"/>
                                        <p:tgtEl>
                                          <p:spTgt spid="60"/>
                                        </p:tgtEl>
                                        <p:attrNameLst>
                                          <p:attrName>ppt_w</p:attrName>
                                        </p:attrNameLst>
                                      </p:cBhvr>
                                      <p:tavLst>
                                        <p:tav tm="0">
                                          <p:val>
                                            <p:fltVal val="0"/>
                                          </p:val>
                                        </p:tav>
                                        <p:tav tm="100000">
                                          <p:val>
                                            <p:strVal val="#ppt_w"/>
                                          </p:val>
                                        </p:tav>
                                      </p:tavLst>
                                    </p:anim>
                                    <p:anim calcmode="lin" valueType="num">
                                      <p:cBhvr>
                                        <p:cTn id="37" dur="500" fill="hold"/>
                                        <p:tgtEl>
                                          <p:spTgt spid="60"/>
                                        </p:tgtEl>
                                        <p:attrNameLst>
                                          <p:attrName>ppt_h</p:attrName>
                                        </p:attrNameLst>
                                      </p:cBhvr>
                                      <p:tavLst>
                                        <p:tav tm="0">
                                          <p:val>
                                            <p:fltVal val="0"/>
                                          </p:val>
                                        </p:tav>
                                        <p:tav tm="100000">
                                          <p:val>
                                            <p:strVal val="#ppt_h"/>
                                          </p:val>
                                        </p:tav>
                                      </p:tavLst>
                                    </p:anim>
                                  </p:childTnLst>
                                </p:cTn>
                              </p:par>
                            </p:childTnLst>
                          </p:cTn>
                        </p:par>
                        <p:par>
                          <p:cTn id="38" fill="hold">
                            <p:stCondLst>
                              <p:cond delay="7940"/>
                            </p:stCondLst>
                            <p:childTnLst>
                              <p:par>
                                <p:cTn id="39" presetID="22" presetClass="entr" presetSubtype="8"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left)">
                                      <p:cBhvr>
                                        <p:cTn id="41" dur="500"/>
                                        <p:tgtEl>
                                          <p:spTgt spid="2"/>
                                        </p:tgtEl>
                                      </p:cBhvr>
                                    </p:animEffect>
                                  </p:childTnLst>
                                </p:cTn>
                              </p:par>
                            </p:childTnLst>
                          </p:cTn>
                        </p:par>
                        <p:par>
                          <p:cTn id="42" fill="hold">
                            <p:stCondLst>
                              <p:cond delay="8440"/>
                            </p:stCondLst>
                            <p:childTnLst>
                              <p:par>
                                <p:cTn id="43" presetID="23" presetClass="entr" presetSubtype="16" fill="hold" nodeType="afterEffect">
                                  <p:stCondLst>
                                    <p:cond delay="0"/>
                                  </p:stCondLst>
                                  <p:childTnLst>
                                    <p:set>
                                      <p:cBhvr>
                                        <p:cTn id="44" dur="1" fill="hold">
                                          <p:stCondLst>
                                            <p:cond delay="0"/>
                                          </p:stCondLst>
                                        </p:cTn>
                                        <p:tgtEl>
                                          <p:spTgt spid="88"/>
                                        </p:tgtEl>
                                        <p:attrNameLst>
                                          <p:attrName>style.visibility</p:attrName>
                                        </p:attrNameLst>
                                      </p:cBhvr>
                                      <p:to>
                                        <p:strVal val="visible"/>
                                      </p:to>
                                    </p:set>
                                    <p:anim calcmode="lin" valueType="num">
                                      <p:cBhvr>
                                        <p:cTn id="45" dur="500" fill="hold"/>
                                        <p:tgtEl>
                                          <p:spTgt spid="88"/>
                                        </p:tgtEl>
                                        <p:attrNameLst>
                                          <p:attrName>ppt_w</p:attrName>
                                        </p:attrNameLst>
                                      </p:cBhvr>
                                      <p:tavLst>
                                        <p:tav tm="0">
                                          <p:val>
                                            <p:fltVal val="0"/>
                                          </p:val>
                                        </p:tav>
                                        <p:tav tm="100000">
                                          <p:val>
                                            <p:strVal val="#ppt_w"/>
                                          </p:val>
                                        </p:tav>
                                      </p:tavLst>
                                    </p:anim>
                                    <p:anim calcmode="lin" valueType="num">
                                      <p:cBhvr>
                                        <p:cTn id="46" dur="500" fill="hold"/>
                                        <p:tgtEl>
                                          <p:spTgt spid="88"/>
                                        </p:tgtEl>
                                        <p:attrNameLst>
                                          <p:attrName>ppt_h</p:attrName>
                                        </p:attrNameLst>
                                      </p:cBhvr>
                                      <p:tavLst>
                                        <p:tav tm="0">
                                          <p:val>
                                            <p:fltVal val="0"/>
                                          </p:val>
                                        </p:tav>
                                        <p:tav tm="100000">
                                          <p:val>
                                            <p:strVal val="#ppt_h"/>
                                          </p:val>
                                        </p:tav>
                                      </p:tavLst>
                                    </p:anim>
                                  </p:childTnLst>
                                </p:cTn>
                              </p:par>
                            </p:childTnLst>
                          </p:cTn>
                        </p:par>
                        <p:par>
                          <p:cTn id="47" fill="hold">
                            <p:stCondLst>
                              <p:cond delay="8940"/>
                            </p:stCondLst>
                            <p:childTnLst>
                              <p:par>
                                <p:cTn id="48" presetID="22" presetClass="entr" presetSubtype="8" fill="hold" nodeType="after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wipe(left)">
                                      <p:cBhvr>
                                        <p:cTn id="50" dur="500"/>
                                        <p:tgtEl>
                                          <p:spTgt spid="82"/>
                                        </p:tgtEl>
                                      </p:cBhvr>
                                    </p:animEffect>
                                  </p:childTnLst>
                                </p:cTn>
                              </p:par>
                            </p:childTnLst>
                          </p:cTn>
                        </p:par>
                        <p:par>
                          <p:cTn id="51" fill="hold">
                            <p:stCondLst>
                              <p:cond delay="9440"/>
                            </p:stCondLst>
                            <p:childTnLst>
                              <p:par>
                                <p:cTn id="52" presetID="23" presetClass="entr" presetSubtype="16" fill="hold" nodeType="afterEffect">
                                  <p:stCondLst>
                                    <p:cond delay="0"/>
                                  </p:stCondLst>
                                  <p:childTnLst>
                                    <p:set>
                                      <p:cBhvr>
                                        <p:cTn id="53" dur="1" fill="hold">
                                          <p:stCondLst>
                                            <p:cond delay="0"/>
                                          </p:stCondLst>
                                        </p:cTn>
                                        <p:tgtEl>
                                          <p:spTgt spid="104"/>
                                        </p:tgtEl>
                                        <p:attrNameLst>
                                          <p:attrName>style.visibility</p:attrName>
                                        </p:attrNameLst>
                                      </p:cBhvr>
                                      <p:to>
                                        <p:strVal val="visible"/>
                                      </p:to>
                                    </p:set>
                                    <p:anim calcmode="lin" valueType="num">
                                      <p:cBhvr>
                                        <p:cTn id="54" dur="500" fill="hold"/>
                                        <p:tgtEl>
                                          <p:spTgt spid="104"/>
                                        </p:tgtEl>
                                        <p:attrNameLst>
                                          <p:attrName>ppt_w</p:attrName>
                                        </p:attrNameLst>
                                      </p:cBhvr>
                                      <p:tavLst>
                                        <p:tav tm="0">
                                          <p:val>
                                            <p:fltVal val="0"/>
                                          </p:val>
                                        </p:tav>
                                        <p:tav tm="100000">
                                          <p:val>
                                            <p:strVal val="#ppt_w"/>
                                          </p:val>
                                        </p:tav>
                                      </p:tavLst>
                                    </p:anim>
                                    <p:anim calcmode="lin" valueType="num">
                                      <p:cBhvr>
                                        <p:cTn id="55" dur="500" fill="hold"/>
                                        <p:tgtEl>
                                          <p:spTgt spid="104"/>
                                        </p:tgtEl>
                                        <p:attrNameLst>
                                          <p:attrName>ppt_h</p:attrName>
                                        </p:attrNameLst>
                                      </p:cBhvr>
                                      <p:tavLst>
                                        <p:tav tm="0">
                                          <p:val>
                                            <p:fltVal val="0"/>
                                          </p:val>
                                        </p:tav>
                                        <p:tav tm="100000">
                                          <p:val>
                                            <p:strVal val="#ppt_h"/>
                                          </p:val>
                                        </p:tav>
                                      </p:tavLst>
                                    </p:anim>
                                  </p:childTnLst>
                                </p:cTn>
                              </p:par>
                            </p:childTnLst>
                          </p:cTn>
                        </p:par>
                        <p:par>
                          <p:cTn id="56" fill="hold">
                            <p:stCondLst>
                              <p:cond delay="9940"/>
                            </p:stCondLst>
                            <p:childTnLst>
                              <p:par>
                                <p:cTn id="57" presetID="22" presetClass="entr" presetSubtype="8"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left)">
                                      <p:cBhvr>
                                        <p:cTn id="59" dur="500"/>
                                        <p:tgtEl>
                                          <p:spTgt spid="9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14"/>
                                        </p:tgtEl>
                                        <p:attrNameLst>
                                          <p:attrName>style.visibility</p:attrName>
                                        </p:attrNameLst>
                                      </p:cBhvr>
                                      <p:to>
                                        <p:strVal val="visible"/>
                                      </p:to>
                                    </p:set>
                                    <p:animEffect transition="in" filter="fade">
                                      <p:cBhvr>
                                        <p:cTn id="64" dur="500"/>
                                        <p:tgtEl>
                                          <p:spTgt spid="114"/>
                                        </p:tgtEl>
                                      </p:cBhvr>
                                    </p:animEffect>
                                  </p:childTnLst>
                                </p:cTn>
                              </p:par>
                            </p:childTnLst>
                          </p:cTn>
                        </p:par>
                        <p:par>
                          <p:cTn id="65" fill="hold">
                            <p:stCondLst>
                              <p:cond delay="500"/>
                            </p:stCondLst>
                            <p:childTnLst>
                              <p:par>
                                <p:cTn id="66" presetID="26" presetClass="emph" presetSubtype="0" repeatCount="5000" fill="hold" nodeType="afterEffect">
                                  <p:stCondLst>
                                    <p:cond delay="0"/>
                                  </p:stCondLst>
                                  <p:childTnLst>
                                    <p:animEffect transition="out" filter="fade">
                                      <p:cBhvr>
                                        <p:cTn id="67" dur="500" tmFilter="0, 0; .2, .5; .8, .5; 1, 0"/>
                                        <p:tgtEl>
                                          <p:spTgt spid="114"/>
                                        </p:tgtEl>
                                      </p:cBhvr>
                                    </p:animEffect>
                                    <p:animScale>
                                      <p:cBhvr>
                                        <p:cTn id="68" dur="250" autoRev="1" fill="hold"/>
                                        <p:tgtEl>
                                          <p:spTgt spid="1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80" grpId="0"/>
      <p:bldP spid="8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0002" name="image 40002"/>
          <p:cNvPicPr>
            <a:picLocks noChangeAspect="1"/>
          </p:cNvPicPr>
          <p:nvPr/>
        </p:nvPicPr>
        <p:blipFill>
          <a:blip r:embed="rId3">
            <a:duotone>
              <a:schemeClr val="accent5">
                <a:shade val="45000"/>
                <a:satMod val="135000"/>
              </a:schemeClr>
              <a:prstClr val="white"/>
            </a:duotone>
          </a:blip>
          <a:srcRect/>
          <a:stretch>
            <a:fillRect/>
          </a:stretch>
        </p:blipFill>
        <p:spPr>
          <a:xfrm>
            <a:off x="0" y="-1"/>
            <a:ext cx="9144000" cy="6925901"/>
          </a:xfrm>
          <a:prstGeom prst="rect">
            <a:avLst/>
          </a:prstGeom>
        </p:spPr>
      </p:pic>
      <p:pic>
        <p:nvPicPr>
          <p:cNvPr id="40005" name="image 40005"/>
          <p:cNvPicPr>
            <a:picLocks noChangeAspect="1"/>
          </p:cNvPicPr>
          <p:nvPr/>
        </p:nvPicPr>
        <p:blipFill>
          <a:blip r:embed="rId4"/>
          <a:srcRect/>
          <a:stretch>
            <a:fillRect/>
          </a:stretch>
        </p:blipFill>
        <p:spPr>
          <a:xfrm>
            <a:off x="7881938" y="4652963"/>
            <a:ext cx="904875" cy="1152525"/>
          </a:xfrm>
          <a:prstGeom prst="rect">
            <a:avLst/>
          </a:prstGeom>
        </p:spPr>
      </p:pic>
      <p:pic>
        <p:nvPicPr>
          <p:cNvPr id="40006" name="image 40006"/>
          <p:cNvPicPr>
            <a:picLocks noChangeAspect="1"/>
          </p:cNvPicPr>
          <p:nvPr/>
        </p:nvPicPr>
        <p:blipFill>
          <a:blip r:embed="rId5"/>
          <a:srcRect/>
          <a:stretch>
            <a:fillRect/>
          </a:stretch>
        </p:blipFill>
        <p:spPr>
          <a:xfrm>
            <a:off x="5253037" y="4529138"/>
            <a:ext cx="2995613" cy="19050"/>
          </a:xfrm>
          <a:prstGeom prst="rect">
            <a:avLst/>
          </a:prstGeom>
        </p:spPr>
      </p:pic>
      <p:pic>
        <p:nvPicPr>
          <p:cNvPr id="40008" name="image 40008"/>
          <p:cNvPicPr>
            <a:picLocks noChangeAspect="1"/>
          </p:cNvPicPr>
          <p:nvPr/>
        </p:nvPicPr>
        <p:blipFill>
          <a:blip r:embed="rId5"/>
          <a:srcRect/>
          <a:stretch>
            <a:fillRect/>
          </a:stretch>
        </p:blipFill>
        <p:spPr>
          <a:xfrm>
            <a:off x="5253037" y="2319338"/>
            <a:ext cx="2995613" cy="19050"/>
          </a:xfrm>
          <a:prstGeom prst="rect">
            <a:avLst/>
          </a:prstGeom>
        </p:spPr>
      </p:pic>
      <p:sp>
        <p:nvSpPr>
          <p:cNvPr id="400011" name="Object 400011"/>
          <p:cNvSpPr txBox="1"/>
          <p:nvPr/>
        </p:nvSpPr>
        <p:spPr>
          <a:xfrm>
            <a:off x="5964494" y="3700964"/>
            <a:ext cx="1600200" cy="342900"/>
          </a:xfrm>
          <a:prstGeom prst="rect">
            <a:avLst/>
          </a:prstGeom>
        </p:spPr>
        <p:txBody>
          <a:bodyPr vert="horz" rtlCol="0" anchor="t" anchorCtr="0">
            <a:noAutofit/>
          </a:bodyPr>
          <a:lstStyle/>
          <a:p>
            <a:pPr algn="ctr" defTabSz="685800"/>
            <a:r>
              <a:rPr lang="en-US" sz="2250" spc="225" dirty="0">
                <a:solidFill>
                  <a:srgbClr val="FFFFFF">
                    <a:alpha val="100000"/>
                  </a:srgbClr>
                </a:solidFill>
                <a:latin typeface="幼圆" panose="02010509060101010101" pitchFamily="49" charset="-122"/>
                <a:ea typeface="幼圆" panose="02010509060101010101" pitchFamily="49" charset="-122"/>
              </a:rPr>
              <a:t>工作详情</a:t>
            </a:r>
            <a:endParaRPr lang="en-US" sz="675" dirty="0">
              <a:solidFill>
                <a:prstClr val="black"/>
              </a:solidFill>
            </a:endParaRPr>
          </a:p>
        </p:txBody>
      </p:sp>
      <p:sp>
        <p:nvSpPr>
          <p:cNvPr id="14" name="TextBox 13"/>
          <p:cNvSpPr txBox="1"/>
          <p:nvPr/>
        </p:nvSpPr>
        <p:spPr>
          <a:xfrm>
            <a:off x="5096346" y="2823662"/>
            <a:ext cx="3345680" cy="1015663"/>
          </a:xfrm>
          <a:prstGeom prst="rect">
            <a:avLst/>
          </a:prstGeom>
          <a:noFill/>
        </p:spPr>
        <p:txBody>
          <a:bodyPr wrap="square" rtlCol="0">
            <a:spAutoFit/>
          </a:bodyPr>
          <a:lstStyle/>
          <a:p>
            <a:pPr algn="ctr"/>
            <a:r>
              <a:rPr lang="en-US" sz="6000" dirty="0" smtClean="0">
                <a:solidFill>
                  <a:schemeClr val="accent5">
                    <a:lumMod val="75000"/>
                  </a:schemeClr>
                </a:solidFill>
                <a:latin typeface="#9Slide07 SFU Jamaica" panose="00000400000000000000" pitchFamily="2" charset="0"/>
              </a:rPr>
              <a:t>KÍNH LÚP</a:t>
            </a:r>
            <a:endParaRPr lang="en-US" sz="6000" dirty="0">
              <a:solidFill>
                <a:schemeClr val="accent5">
                  <a:lumMod val="75000"/>
                </a:schemeClr>
              </a:solidFill>
              <a:latin typeface="#9Slide07 SFU Jamaica" panose="00000400000000000000" pitchFamily="2" charset="0"/>
            </a:endParaRPr>
          </a:p>
        </p:txBody>
      </p:sp>
      <p:sp>
        <p:nvSpPr>
          <p:cNvPr id="18" name="Text Box 5"/>
          <p:cNvSpPr txBox="1">
            <a:spLocks noChangeArrowheads="1"/>
          </p:cNvSpPr>
          <p:nvPr/>
        </p:nvSpPr>
        <p:spPr bwMode="auto">
          <a:xfrm>
            <a:off x="5096346" y="1611452"/>
            <a:ext cx="26132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vi-VN" sz="4000" b="1" dirty="0" smtClean="0">
                <a:solidFill>
                  <a:srgbClr val="0033CC"/>
                </a:solidFill>
                <a:latin typeface="VNI-Ariston" pitchFamily="2" charset="0"/>
              </a:rPr>
              <a:t>B</a:t>
            </a:r>
            <a:r>
              <a:rPr lang="en-US" sz="4000" b="1" dirty="0" err="1" smtClean="0">
                <a:solidFill>
                  <a:srgbClr val="0033CC"/>
                </a:solidFill>
                <a:latin typeface="VNI-Ariston" pitchFamily="2" charset="0"/>
              </a:rPr>
              <a:t>ài</a:t>
            </a:r>
            <a:r>
              <a:rPr lang="vi-VN" sz="4000" b="1" dirty="0" smtClean="0">
                <a:solidFill>
                  <a:srgbClr val="0033CC"/>
                </a:solidFill>
                <a:latin typeface="VNI-Ariston" pitchFamily="2" charset="0"/>
              </a:rPr>
              <a:t> </a:t>
            </a:r>
            <a:r>
              <a:rPr lang="vi-VN" sz="4000" b="1" dirty="0" smtClean="0">
                <a:solidFill>
                  <a:srgbClr val="0033CC"/>
                </a:solidFill>
                <a:latin typeface="VNI-Ariston" pitchFamily="2" charset="0"/>
              </a:rPr>
              <a:t>50</a:t>
            </a:r>
            <a:endParaRPr lang="vi-VN" sz="4000" b="1" dirty="0">
              <a:solidFill>
                <a:srgbClr val="0033CC"/>
              </a:solidFill>
              <a:latin typeface="VNI-Ariston" pitchFamily="2" charset="0"/>
            </a:endParaRPr>
          </a:p>
        </p:txBody>
      </p:sp>
      <p:pic>
        <p:nvPicPr>
          <p:cNvPr id="2050" name="Picture 2" descr="Kính lúp Carson Lumé Series 2.5x/7x Magnifier - Mạo Hiểm Sto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142" y="2744190"/>
            <a:ext cx="3817545" cy="38175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ài 50. Kính lúp - Hoc24"/>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24688" y="409608"/>
            <a:ext cx="3498001" cy="349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97829" y="4724888"/>
            <a:ext cx="2879098" cy="400110"/>
          </a:xfrm>
          <a:prstGeom prst="rect">
            <a:avLst/>
          </a:prstGeom>
          <a:noFill/>
        </p:spPr>
        <p:txBody>
          <a:bodyPr wrap="square" rtlCol="0">
            <a:spAutoFit/>
          </a:bodyPr>
          <a:lstStyle/>
          <a:p>
            <a:pPr algn="r"/>
            <a:r>
              <a:rPr lang="vi-VN" sz="2000" dirty="0" smtClean="0">
                <a:solidFill>
                  <a:srgbClr val="FF0000"/>
                </a:solidFill>
                <a:latin typeface="#9Slide07 IcielNabila" pitchFamily="2" charset="0"/>
              </a:rPr>
              <a:t>Chương trình vật lí 9</a:t>
            </a:r>
          </a:p>
        </p:txBody>
      </p:sp>
    </p:spTree>
    <p:extLst>
      <p:ext uri="{BB962C8B-B14F-4D97-AF65-F5344CB8AC3E}">
        <p14:creationId xmlns:p14="http://schemas.microsoft.com/office/powerpoint/2010/main" val="3505386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00011"/>
                                        </p:tgtEl>
                                        <p:attrNameLst>
                                          <p:attrName>style.visibility</p:attrName>
                                        </p:attrNameLst>
                                      </p:cBhvr>
                                      <p:to>
                                        <p:strVal val="visible"/>
                                      </p:to>
                                    </p:set>
                                    <p:anim calcmode="lin" valueType="num">
                                      <p:cBhvr>
                                        <p:cTn id="7" dur="500" fill="hold"/>
                                        <p:tgtEl>
                                          <p:spTgt spid="400011"/>
                                        </p:tgtEl>
                                        <p:attrNameLst>
                                          <p:attrName>ppt_w</p:attrName>
                                        </p:attrNameLst>
                                      </p:cBhvr>
                                      <p:tavLst>
                                        <p:tav tm="0">
                                          <p:val>
                                            <p:fltVal val="0"/>
                                          </p:val>
                                        </p:tav>
                                        <p:tav tm="100000">
                                          <p:val>
                                            <p:strVal val="#ppt_w"/>
                                          </p:val>
                                        </p:tav>
                                      </p:tavLst>
                                    </p:anim>
                                    <p:anim calcmode="lin" valueType="num">
                                      <p:cBhvr>
                                        <p:cTn id="8" dur="500" fill="hold"/>
                                        <p:tgtEl>
                                          <p:spTgt spid="400011"/>
                                        </p:tgtEl>
                                        <p:attrNameLst>
                                          <p:attrName>ppt_h</p:attrName>
                                        </p:attrNameLst>
                                      </p:cBhvr>
                                      <p:tavLst>
                                        <p:tav tm="0">
                                          <p:val>
                                            <p:fltVal val="0"/>
                                          </p:val>
                                        </p:tav>
                                        <p:tav tm="100000">
                                          <p:val>
                                            <p:strVal val="#ppt_h"/>
                                          </p:val>
                                        </p:tav>
                                      </p:tavLst>
                                    </p:anim>
                                    <p:animEffect transition="in" filter="fade">
                                      <p:cBhvr>
                                        <p:cTn id="9" dur="500"/>
                                        <p:tgtEl>
                                          <p:spTgt spid="400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0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50000"/>
          </a:schemeClr>
        </a:solidFill>
        <a:effectLst/>
      </p:bgPr>
    </p:bg>
    <p:spTree>
      <p:nvGrpSpPr>
        <p:cNvPr id="1" name=""/>
        <p:cNvGrpSpPr/>
        <p:nvPr/>
      </p:nvGrpSpPr>
      <p:grpSpPr>
        <a:xfrm>
          <a:off x="0" y="0"/>
          <a:ext cx="0" cy="0"/>
          <a:chOff x="0" y="0"/>
          <a:chExt cx="0" cy="0"/>
        </a:xfrm>
      </p:grpSpPr>
      <p:pic>
        <p:nvPicPr>
          <p:cNvPr id="3074" name="Picture 2" descr="Các loại kính lúp đang thịnh hành trên thị trường hiện nay"/>
          <p:cNvPicPr>
            <a:picLocks noChangeAspect="1" noChangeArrowheads="1"/>
          </p:cNvPicPr>
          <p:nvPr/>
        </p:nvPicPr>
        <p:blipFill rotWithShape="1">
          <a:blip r:embed="rId2">
            <a:extLst>
              <a:ext uri="{28A0092B-C50C-407E-A947-70E740481C1C}">
                <a14:useLocalDpi xmlns:a14="http://schemas.microsoft.com/office/drawing/2010/main" val="0"/>
              </a:ext>
            </a:extLst>
          </a:blip>
          <a:srcRect l="1084" r="908" b="2162"/>
          <a:stretch/>
        </p:blipFill>
        <p:spPr bwMode="auto">
          <a:xfrm>
            <a:off x="1093694" y="1578815"/>
            <a:ext cx="7001435" cy="4687514"/>
          </a:xfrm>
          <a:prstGeom prst="roundRect">
            <a:avLst>
              <a:gd name="adj" fmla="val 9744"/>
            </a:avLst>
          </a:prstGeom>
          <a:noFill/>
          <a:effectLst>
            <a:outerShdw blurRad="63500" sx="102000" sy="102000" algn="ctr" rotWithShape="0">
              <a:prstClr val="black">
                <a:alpha val="40000"/>
              </a:prstClr>
            </a:outerShdw>
            <a:reflection blurRad="6350" stA="50000" endA="300" endPos="55500" dist="50800" dir="5400000" sy="-100000" algn="bl" rotWithShape="0"/>
            <a:softEdge rad="1270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105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achen" panose="02020500000000000000" pitchFamily="18" charset="0"/>
                <a:ea typeface="Aachen" panose="02020500000000000000" pitchFamily="18" charset="0"/>
                <a:cs typeface="Aachen" panose="02020500000000000000" pitchFamily="18" charset="0"/>
              </a:rPr>
              <a:t>	PHẦN 1: KÍNH LÚP LÀ GÌ?</a:t>
            </a:r>
            <a:endParaRPr lang="en-US" sz="3600" dirty="0">
              <a:latin typeface="Aachen" panose="02020500000000000000" pitchFamily="18" charset="0"/>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3907712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0578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achen" panose="02020500000000000000" pitchFamily="18" charset="0"/>
                <a:ea typeface="Aachen" panose="02020500000000000000" pitchFamily="18" charset="0"/>
                <a:cs typeface="Aachen" panose="02020500000000000000" pitchFamily="18" charset="0"/>
              </a:rPr>
              <a:t>	PHẦN 1: KÍNH LÚP LÀ GÌ?</a:t>
            </a:r>
            <a:endParaRPr lang="en-US" sz="3600" dirty="0">
              <a:latin typeface="Aachen" panose="02020500000000000000" pitchFamily="18" charset="0"/>
              <a:ea typeface="Aachen" panose="02020500000000000000" pitchFamily="18" charset="0"/>
              <a:cs typeface="Aachen" panose="02020500000000000000" pitchFamily="18" charset="0"/>
            </a:endParaRPr>
          </a:p>
        </p:txBody>
      </p:sp>
      <p:pic>
        <p:nvPicPr>
          <p:cNvPr id="8200" name="Picture 8" descr="Magnifying Glass Brass - Louvre Abu Dhabi Bout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5583" y="1648380"/>
            <a:ext cx="4137835" cy="4137836"/>
          </a:xfrm>
          <a:prstGeom prst="rect">
            <a:avLst/>
          </a:prstGeom>
          <a:noFill/>
          <a:extLst>
            <a:ext uri="{909E8E84-426E-40DD-AFC4-6F175D3DCCD1}">
              <a14:hiddenFill xmlns:a14="http://schemas.microsoft.com/office/drawing/2010/main">
                <a:solidFill>
                  <a:srgbClr val="FFFFFF"/>
                </a:solidFill>
              </a14:hiddenFill>
            </a:ext>
          </a:extLst>
        </p:spPr>
      </p:pic>
      <p:sp>
        <p:nvSpPr>
          <p:cNvPr id="3" name="Line Callout 2 (No Border) 2"/>
          <p:cNvSpPr/>
          <p:nvPr/>
        </p:nvSpPr>
        <p:spPr>
          <a:xfrm>
            <a:off x="6714564" y="1202298"/>
            <a:ext cx="1748117" cy="446082"/>
          </a:xfrm>
          <a:prstGeom prst="callout2">
            <a:avLst>
              <a:gd name="adj1" fmla="val 18750"/>
              <a:gd name="adj2" fmla="val -8333"/>
              <a:gd name="adj3" fmla="val 18750"/>
              <a:gd name="adj4" fmla="val -16667"/>
              <a:gd name="adj5" fmla="val 174799"/>
              <a:gd name="adj6" fmla="val -50770"/>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smtClean="0">
                <a:solidFill>
                  <a:schemeClr val="bg1"/>
                </a:solidFill>
                <a:latin typeface="Arial" panose="020B0604020202020204" pitchFamily="34" charset="0"/>
                <a:cs typeface="Arial" panose="020B0604020202020204" pitchFamily="34" charset="0"/>
              </a:rPr>
              <a:t>Vành đỡ kính</a:t>
            </a:r>
            <a:endParaRPr lang="vi-VN" sz="2000" dirty="0">
              <a:solidFill>
                <a:schemeClr val="bg1"/>
              </a:solidFill>
              <a:latin typeface="Arial" panose="020B0604020202020204" pitchFamily="34" charset="0"/>
              <a:cs typeface="Arial" panose="020B0604020202020204" pitchFamily="34" charset="0"/>
            </a:endParaRPr>
          </a:p>
        </p:txBody>
      </p:sp>
      <p:sp>
        <p:nvSpPr>
          <p:cNvPr id="10" name="Line Callout 2 (No Border) 9"/>
          <p:cNvSpPr/>
          <p:nvPr/>
        </p:nvSpPr>
        <p:spPr>
          <a:xfrm>
            <a:off x="6714565" y="2094462"/>
            <a:ext cx="1748117" cy="458997"/>
          </a:xfrm>
          <a:prstGeom prst="callout2">
            <a:avLst>
              <a:gd name="adj1" fmla="val 18750"/>
              <a:gd name="adj2" fmla="val -8333"/>
              <a:gd name="adj3" fmla="val 18750"/>
              <a:gd name="adj4" fmla="val -16667"/>
              <a:gd name="adj5" fmla="val 122011"/>
              <a:gd name="adj6" fmla="val -46667"/>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smtClean="0">
                <a:solidFill>
                  <a:schemeClr val="bg1"/>
                </a:solidFill>
                <a:latin typeface="Arial" panose="020B0604020202020204" pitchFamily="34" charset="0"/>
                <a:cs typeface="Arial" panose="020B0604020202020204" pitchFamily="34" charset="0"/>
              </a:rPr>
              <a:t>Thấu kính</a:t>
            </a:r>
            <a:endParaRPr lang="vi-VN" sz="2000" dirty="0">
              <a:solidFill>
                <a:schemeClr val="bg1"/>
              </a:solidFill>
              <a:latin typeface="Arial" panose="020B0604020202020204" pitchFamily="34" charset="0"/>
              <a:cs typeface="Arial" panose="020B0604020202020204" pitchFamily="34" charset="0"/>
            </a:endParaRPr>
          </a:p>
        </p:txBody>
      </p:sp>
      <p:sp>
        <p:nvSpPr>
          <p:cNvPr id="11" name="Line Callout 2 (No Border) 10"/>
          <p:cNvSpPr/>
          <p:nvPr/>
        </p:nvSpPr>
        <p:spPr>
          <a:xfrm flipH="1">
            <a:off x="3756210" y="4085787"/>
            <a:ext cx="1595718" cy="458997"/>
          </a:xfrm>
          <a:prstGeom prst="callout2">
            <a:avLst>
              <a:gd name="adj1" fmla="val 18750"/>
              <a:gd name="adj2" fmla="val -8333"/>
              <a:gd name="adj3" fmla="val 18750"/>
              <a:gd name="adj4" fmla="val -16667"/>
              <a:gd name="adj5" fmla="val 90761"/>
              <a:gd name="adj6" fmla="val -60000"/>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smtClean="0">
                <a:solidFill>
                  <a:schemeClr val="bg1"/>
                </a:solidFill>
                <a:latin typeface="Arial" panose="020B0604020202020204" pitchFamily="34" charset="0"/>
                <a:cs typeface="Arial" panose="020B0604020202020204" pitchFamily="34" charset="0"/>
              </a:rPr>
              <a:t>Cán kính</a:t>
            </a:r>
            <a:endParaRPr lang="vi-VN" sz="2000" dirty="0">
              <a:solidFill>
                <a:schemeClr val="bg1"/>
              </a:solidFill>
              <a:latin typeface="Arial" panose="020B0604020202020204" pitchFamily="34" charset="0"/>
              <a:cs typeface="Arial" panose="020B0604020202020204" pitchFamily="34" charset="0"/>
            </a:endParaRPr>
          </a:p>
        </p:txBody>
      </p:sp>
      <p:sp>
        <p:nvSpPr>
          <p:cNvPr id="20" name="AutoShape 72"/>
          <p:cNvSpPr>
            <a:spLocks noChangeArrowheads="1"/>
          </p:cNvSpPr>
          <p:nvPr/>
        </p:nvSpPr>
        <p:spPr bwMode="auto">
          <a:xfrm>
            <a:off x="1728507" y="5426603"/>
            <a:ext cx="4662488" cy="957262"/>
          </a:xfrm>
          <a:prstGeom prst="roundRect">
            <a:avLst>
              <a:gd name="adj" fmla="val 16667"/>
            </a:avLst>
          </a:prstGeom>
          <a:gradFill rotWithShape="1">
            <a:gsLst>
              <a:gs pos="0">
                <a:srgbClr val="CCCCFF"/>
              </a:gs>
              <a:gs pos="100000">
                <a:srgbClr val="FFFFFF"/>
              </a:gs>
            </a:gsLst>
            <a:lin ang="0" scaled="1"/>
          </a:gradFill>
          <a:ln w="9525" algn="ctr">
            <a:solidFill>
              <a:srgbClr val="003B76"/>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sz="2000" b="1"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21" name="Rectangle 71"/>
          <p:cNvSpPr>
            <a:spLocks noChangeArrowheads="1"/>
          </p:cNvSpPr>
          <p:nvPr/>
        </p:nvSpPr>
        <p:spPr bwMode="auto">
          <a:xfrm>
            <a:off x="1888845" y="5545665"/>
            <a:ext cx="4273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sz="2000" b="1" dirty="0" smtClean="0">
                <a:solidFill>
                  <a:schemeClr val="bg1"/>
                </a:solidFill>
                <a:latin typeface="Aachen" panose="02020500000000000000" pitchFamily="18" charset="0"/>
                <a:ea typeface="Aachen" panose="02020500000000000000" pitchFamily="18" charset="0"/>
                <a:cs typeface="Aachen" panose="02020500000000000000" pitchFamily="18" charset="0"/>
              </a:rPr>
              <a:t>Hãy quan sát kính lúp và cho biết kính lúp là thấu kính loại gì?</a:t>
            </a:r>
            <a:endParaRPr lang="vi-VN" sz="2000" b="1"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22" name="Rounded Rectangle 21"/>
          <p:cNvSpPr/>
          <p:nvPr/>
        </p:nvSpPr>
        <p:spPr>
          <a:xfrm>
            <a:off x="290232" y="5423428"/>
            <a:ext cx="1382713" cy="957262"/>
          </a:xfrm>
          <a:prstGeom prst="roundRect">
            <a:avLst/>
          </a:prstGeom>
          <a:solidFill>
            <a:schemeClr val="accent3">
              <a:lumMod val="60000"/>
              <a:lumOff val="40000"/>
            </a:schemeClr>
          </a:solidFill>
          <a:effectLst>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vi-VN"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23" name="Rectangle 52"/>
          <p:cNvSpPr>
            <a:spLocks noChangeArrowheads="1"/>
          </p:cNvSpPr>
          <p:nvPr/>
        </p:nvSpPr>
        <p:spPr bwMode="auto">
          <a:xfrm>
            <a:off x="175932" y="5282140"/>
            <a:ext cx="163671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sz="7200" b="1" dirty="0" smtClean="0">
                <a:solidFill>
                  <a:schemeClr val="bg1"/>
                </a:solidFill>
                <a:latin typeface="Aachen" panose="02020500000000000000" pitchFamily="18" charset="0"/>
                <a:ea typeface="Aachen" panose="02020500000000000000" pitchFamily="18" charset="0"/>
                <a:cs typeface="Aachen" panose="02020500000000000000" pitchFamily="18" charset="0"/>
              </a:rPr>
              <a:t>?</a:t>
            </a:r>
            <a:endParaRPr lang="vi-VN" sz="7200" b="1"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24" name="Can 23"/>
          <p:cNvSpPr/>
          <p:nvPr/>
        </p:nvSpPr>
        <p:spPr>
          <a:xfrm>
            <a:off x="386159" y="530541"/>
            <a:ext cx="220028" cy="1963434"/>
          </a:xfrm>
          <a:prstGeom prst="can">
            <a:avLst>
              <a:gd name="adj" fmla="val 37857"/>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5" name="Can 22"/>
          <p:cNvGrpSpPr>
            <a:grpSpLocks/>
          </p:cNvGrpSpPr>
          <p:nvPr/>
        </p:nvGrpSpPr>
        <p:grpSpPr bwMode="auto">
          <a:xfrm>
            <a:off x="125413" y="2406650"/>
            <a:ext cx="1270000" cy="341313"/>
            <a:chOff x="0" y="2742"/>
            <a:chExt cx="1225" cy="215"/>
          </a:xfrm>
          <a:solidFill>
            <a:srgbClr val="002060"/>
          </a:solidFill>
        </p:grpSpPr>
        <p:pic>
          <p:nvPicPr>
            <p:cNvPr id="26" name="Can 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2"/>
              <a:ext cx="1225" cy="2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 name="Text Box 11"/>
            <p:cNvSpPr txBox="1">
              <a:spLocks noChangeArrowheads="1"/>
            </p:cNvSpPr>
            <p:nvPr/>
          </p:nvSpPr>
          <p:spPr bwMode="auto">
            <a:xfrm rot="-5400000">
              <a:off x="556" y="2302"/>
              <a:ext cx="144" cy="10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grpSp>
      <p:sp>
        <p:nvSpPr>
          <p:cNvPr id="28" name="Oval 27"/>
          <p:cNvSpPr/>
          <p:nvPr/>
        </p:nvSpPr>
        <p:spPr>
          <a:xfrm>
            <a:off x="295592" y="2338070"/>
            <a:ext cx="365761" cy="365760"/>
          </a:xfrm>
          <a:prstGeom prst="ellipse">
            <a:avLst/>
          </a:prstGeom>
          <a:solidFill>
            <a:srgbClr val="FFFF00"/>
          </a:solidFill>
          <a:scene3d>
            <a:camera prst="orthographicFront"/>
            <a:lightRig rig="threePt" dir="t"/>
          </a:scene3d>
          <a:sp3d>
            <a:bevelT prst="slope"/>
          </a:sp3d>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297498" y="259080"/>
            <a:ext cx="365759" cy="365760"/>
          </a:xfrm>
          <a:prstGeom prst="ellipse">
            <a:avLst/>
          </a:prstGeom>
          <a:solidFill>
            <a:srgbClr val="FFFF00"/>
          </a:solidFill>
          <a:scene3d>
            <a:camera prst="orthographicFront"/>
            <a:lightRig rig="threePt" dir="t"/>
          </a:scene3d>
          <a:sp3d>
            <a:bevelT prst="slope"/>
          </a:sp3d>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en-US"/>
          </a:p>
        </p:txBody>
      </p:sp>
      <p:sp>
        <p:nvSpPr>
          <p:cNvPr id="31" name="Text Box 139"/>
          <p:cNvSpPr txBox="1">
            <a:spLocks noChangeArrowheads="1"/>
          </p:cNvSpPr>
          <p:nvPr/>
        </p:nvSpPr>
        <p:spPr bwMode="auto">
          <a:xfrm>
            <a:off x="268848" y="1316915"/>
            <a:ext cx="2608729" cy="659796"/>
          </a:xfrm>
          <a:prstGeom prst="rect">
            <a:avLst/>
          </a:prstGeom>
          <a:noFill/>
          <a:ln>
            <a:noFill/>
          </a:ln>
          <a:effec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30000"/>
              </a:lnSpc>
              <a:spcBef>
                <a:spcPct val="50000"/>
              </a:spcBef>
            </a:pPr>
            <a:r>
              <a:rPr lang="vi-VN" sz="3200" b="1" dirty="0" smtClean="0">
                <a:solidFill>
                  <a:schemeClr val="accent1">
                    <a:lumMod val="75000"/>
                  </a:schemeClr>
                </a:solidFill>
                <a:latin typeface="Aachen" panose="02020500000000000000" pitchFamily="18" charset="0"/>
                <a:ea typeface="Aachen" panose="02020500000000000000" pitchFamily="18" charset="0"/>
                <a:cs typeface="Aachen" panose="02020500000000000000" pitchFamily="18" charset="0"/>
              </a:rPr>
              <a:t>Cấu tạo</a:t>
            </a:r>
            <a:endParaRPr lang="vi-VN" sz="3200" b="1" dirty="0">
              <a:solidFill>
                <a:schemeClr val="accent1">
                  <a:lumMod val="75000"/>
                </a:schemeClr>
              </a:solidFill>
              <a:latin typeface="Aachen" panose="02020500000000000000" pitchFamily="18" charset="0"/>
              <a:ea typeface="Aachen" panose="02020500000000000000" pitchFamily="18" charset="0"/>
              <a:cs typeface="Aachen" panose="02020500000000000000" pitchFamily="18" charset="0"/>
            </a:endParaRPr>
          </a:p>
        </p:txBody>
      </p:sp>
      <p:grpSp>
        <p:nvGrpSpPr>
          <p:cNvPr id="32" name="Group 25"/>
          <p:cNvGrpSpPr>
            <a:grpSpLocks/>
          </p:cNvGrpSpPr>
          <p:nvPr/>
        </p:nvGrpSpPr>
        <p:grpSpPr bwMode="auto">
          <a:xfrm>
            <a:off x="221828" y="1379166"/>
            <a:ext cx="528637" cy="512762"/>
            <a:chOff x="107" y="837"/>
            <a:chExt cx="333" cy="323"/>
          </a:xfrm>
        </p:grpSpPr>
        <p:pic>
          <p:nvPicPr>
            <p:cNvPr id="33" name="Oval 2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 y="837"/>
              <a:ext cx="327"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27"/>
            <p:cNvSpPr txBox="1">
              <a:spLocks noChangeArrowheads="1"/>
            </p:cNvSpPr>
            <p:nvPr/>
          </p:nvSpPr>
          <p:spPr bwMode="auto">
            <a:xfrm>
              <a:off x="162" y="886"/>
              <a:ext cx="27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sz="2000" b="1">
                <a:solidFill>
                  <a:schemeClr val="hlink"/>
                </a:solidFill>
                <a:latin typeface="Calibri" panose="020F0502020204030204" pitchFamily="34" charset="0"/>
              </a:endParaRPr>
            </a:p>
          </p:txBody>
        </p:sp>
      </p:grpSp>
    </p:spTree>
    <p:extLst>
      <p:ext uri="{BB962C8B-B14F-4D97-AF65-F5344CB8AC3E}">
        <p14:creationId xmlns:p14="http://schemas.microsoft.com/office/powerpoint/2010/main" val="209752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53" presetClass="entr" presetSubtype="0" fill="hold" grpId="1" nodeType="withEffect">
                                  <p:stCondLst>
                                    <p:cond delay="0"/>
                                  </p:stCondLst>
                                  <p:iterate type="lt">
                                    <p:tmPct val="0"/>
                                  </p:iterate>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childTnLst>
                          </p:cTn>
                        </p:par>
                        <p:par>
                          <p:cTn id="23" fill="hold">
                            <p:stCondLst>
                              <p:cond delay="500"/>
                            </p:stCondLst>
                            <p:childTnLst>
                              <p:par>
                                <p:cTn id="24" presetID="34" presetClass="emph" presetSubtype="0" repeatCount="indefinite" fill="hold" grpId="0" nodeType="afterEffect">
                                  <p:stCondLst>
                                    <p:cond delay="0"/>
                                  </p:stCondLst>
                                  <p:iterate type="lt">
                                    <p:tmPct val="10000"/>
                                  </p:iterate>
                                  <p:childTnLst>
                                    <p:animMotion origin="layout" path="M 0.0 0.0 L 0.0 -0.07213" pathEditMode="relative" ptsTypes="">
                                      <p:cBhvr>
                                        <p:cTn id="25" dur="250" accel="50000" decel="50000" autoRev="1" fill="hold">
                                          <p:stCondLst>
                                            <p:cond delay="0"/>
                                          </p:stCondLst>
                                        </p:cTn>
                                        <p:tgtEl>
                                          <p:spTgt spid="23"/>
                                        </p:tgtEl>
                                        <p:attrNameLst>
                                          <p:attrName>ppt_x</p:attrName>
                                          <p:attrName>ppt_y</p:attrName>
                                        </p:attrNameLst>
                                      </p:cBhvr>
                                    </p:animMotion>
                                    <p:animRot by="1500000">
                                      <p:cBhvr>
                                        <p:cTn id="26" dur="125" fill="hold">
                                          <p:stCondLst>
                                            <p:cond delay="0"/>
                                          </p:stCondLst>
                                        </p:cTn>
                                        <p:tgtEl>
                                          <p:spTgt spid="23"/>
                                        </p:tgtEl>
                                        <p:attrNameLst>
                                          <p:attrName>r</p:attrName>
                                        </p:attrNameLst>
                                      </p:cBhvr>
                                    </p:animRot>
                                    <p:animRot by="-1500000">
                                      <p:cBhvr>
                                        <p:cTn id="27" dur="125" fill="hold">
                                          <p:stCondLst>
                                            <p:cond delay="125"/>
                                          </p:stCondLst>
                                        </p:cTn>
                                        <p:tgtEl>
                                          <p:spTgt spid="23"/>
                                        </p:tgtEl>
                                        <p:attrNameLst>
                                          <p:attrName>r</p:attrName>
                                        </p:attrNameLst>
                                      </p:cBhvr>
                                    </p:animRot>
                                    <p:animRot by="-1500000">
                                      <p:cBhvr>
                                        <p:cTn id="28" dur="125" fill="hold">
                                          <p:stCondLst>
                                            <p:cond delay="250"/>
                                          </p:stCondLst>
                                        </p:cTn>
                                        <p:tgtEl>
                                          <p:spTgt spid="23"/>
                                        </p:tgtEl>
                                        <p:attrNameLst>
                                          <p:attrName>r</p:attrName>
                                        </p:attrNameLst>
                                      </p:cBhvr>
                                    </p:animRot>
                                    <p:animRot by="1500000">
                                      <p:cBhvr>
                                        <p:cTn id="29" dur="125" fill="hold">
                                          <p:stCondLst>
                                            <p:cond delay="375"/>
                                          </p:stCondLst>
                                        </p:cTn>
                                        <p:tgtEl>
                                          <p:spTgt spid="23"/>
                                        </p:tgtEl>
                                        <p:attrNameLst>
                                          <p:attrName>r</p:attrName>
                                        </p:attrNameLst>
                                      </p:cBhvr>
                                    </p:animRo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par>
                          <p:cTn id="34" fill="hold">
                            <p:stCondLst>
                              <p:cond delay="150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21"/>
                                        </p:tgtEl>
                                        <p:attrNameLst>
                                          <p:attrName>style.visibility</p:attrName>
                                        </p:attrNameLst>
                                      </p:cBhvr>
                                      <p:to>
                                        <p:strVal val="visible"/>
                                      </p:to>
                                    </p:set>
                                    <p:anim calcmode="discrete" valueType="clr">
                                      <p:cBhvr override="childStyle">
                                        <p:cTn id="37"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1"/>
                                        </p:tgtEl>
                                        <p:attrNameLst>
                                          <p:attrName>fillcolor</p:attrName>
                                        </p:attrNameLst>
                                      </p:cBhvr>
                                      <p:tavLst>
                                        <p:tav tm="0">
                                          <p:val>
                                            <p:clrVal>
                                              <a:schemeClr val="accent2"/>
                                            </p:clrVal>
                                          </p:val>
                                        </p:tav>
                                        <p:tav tm="50000">
                                          <p:val>
                                            <p:clrVal>
                                              <a:schemeClr val="hlink"/>
                                            </p:clrVal>
                                          </p:val>
                                        </p:tav>
                                      </p:tavLst>
                                    </p:anim>
                                    <p:set>
                                      <p:cBhvr>
                                        <p:cTn id="39" dur="80"/>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20" grpId="0" animBg="1"/>
      <p:bldP spid="21" grpId="0"/>
      <p:bldP spid="23" grpId="0"/>
      <p:bldP spid="23"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0578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achen" panose="02020500000000000000" pitchFamily="18" charset="0"/>
                <a:ea typeface="Aachen" panose="02020500000000000000" pitchFamily="18" charset="0"/>
                <a:cs typeface="Aachen" panose="02020500000000000000" pitchFamily="18" charset="0"/>
              </a:rPr>
              <a:t>	PHẦN 1: KÍNH LÚP LÀ GÌ?</a:t>
            </a:r>
            <a:endParaRPr lang="en-US" sz="3600" dirty="0">
              <a:latin typeface="Aachen" panose="02020500000000000000" pitchFamily="18" charset="0"/>
              <a:ea typeface="Aachen" panose="02020500000000000000" pitchFamily="18" charset="0"/>
              <a:cs typeface="Aachen" panose="02020500000000000000" pitchFamily="18" charset="0"/>
            </a:endParaRPr>
          </a:p>
        </p:txBody>
      </p:sp>
      <p:sp>
        <p:nvSpPr>
          <p:cNvPr id="24" name="Can 23"/>
          <p:cNvSpPr/>
          <p:nvPr/>
        </p:nvSpPr>
        <p:spPr>
          <a:xfrm>
            <a:off x="386159" y="530541"/>
            <a:ext cx="220028" cy="1963434"/>
          </a:xfrm>
          <a:prstGeom prst="can">
            <a:avLst>
              <a:gd name="adj" fmla="val 37857"/>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5" name="Can 22"/>
          <p:cNvGrpSpPr>
            <a:grpSpLocks/>
          </p:cNvGrpSpPr>
          <p:nvPr/>
        </p:nvGrpSpPr>
        <p:grpSpPr bwMode="auto">
          <a:xfrm>
            <a:off x="125413" y="2406650"/>
            <a:ext cx="1270000" cy="341313"/>
            <a:chOff x="0" y="2742"/>
            <a:chExt cx="1225" cy="215"/>
          </a:xfrm>
          <a:solidFill>
            <a:srgbClr val="002060"/>
          </a:solidFill>
        </p:grpSpPr>
        <p:pic>
          <p:nvPicPr>
            <p:cNvPr id="26" name="Can 2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2"/>
              <a:ext cx="1225" cy="2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 name="Text Box 11"/>
            <p:cNvSpPr txBox="1">
              <a:spLocks noChangeArrowheads="1"/>
            </p:cNvSpPr>
            <p:nvPr/>
          </p:nvSpPr>
          <p:spPr bwMode="auto">
            <a:xfrm rot="-5400000">
              <a:off x="556" y="2302"/>
              <a:ext cx="144" cy="10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grpSp>
      <p:sp>
        <p:nvSpPr>
          <p:cNvPr id="28" name="Oval 27"/>
          <p:cNvSpPr/>
          <p:nvPr/>
        </p:nvSpPr>
        <p:spPr>
          <a:xfrm>
            <a:off x="295592" y="2338070"/>
            <a:ext cx="365761" cy="365760"/>
          </a:xfrm>
          <a:prstGeom prst="ellipse">
            <a:avLst/>
          </a:prstGeom>
          <a:solidFill>
            <a:srgbClr val="FFFF00"/>
          </a:solidFill>
          <a:scene3d>
            <a:camera prst="orthographicFront"/>
            <a:lightRig rig="threePt" dir="t"/>
          </a:scene3d>
          <a:sp3d>
            <a:bevelT prst="slope"/>
          </a:sp3d>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297498" y="259080"/>
            <a:ext cx="365759" cy="365760"/>
          </a:xfrm>
          <a:prstGeom prst="ellipse">
            <a:avLst/>
          </a:prstGeom>
          <a:solidFill>
            <a:srgbClr val="FFFF00"/>
          </a:solidFill>
          <a:scene3d>
            <a:camera prst="orthographicFront"/>
            <a:lightRig rig="threePt" dir="t"/>
          </a:scene3d>
          <a:sp3d>
            <a:bevelT prst="slope"/>
          </a:sp3d>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en-US"/>
          </a:p>
        </p:txBody>
      </p:sp>
      <p:sp>
        <p:nvSpPr>
          <p:cNvPr id="31" name="Text Box 139"/>
          <p:cNvSpPr txBox="1">
            <a:spLocks noChangeArrowheads="1"/>
          </p:cNvSpPr>
          <p:nvPr/>
        </p:nvSpPr>
        <p:spPr bwMode="auto">
          <a:xfrm>
            <a:off x="268848" y="1316915"/>
            <a:ext cx="2608729" cy="659796"/>
          </a:xfrm>
          <a:prstGeom prst="rect">
            <a:avLst/>
          </a:prstGeom>
          <a:noFill/>
          <a:ln>
            <a:noFill/>
          </a:ln>
          <a:effec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30000"/>
              </a:lnSpc>
              <a:spcBef>
                <a:spcPct val="50000"/>
              </a:spcBef>
            </a:pPr>
            <a:r>
              <a:rPr lang="vi-VN" sz="3200" b="1" dirty="0" smtClean="0">
                <a:solidFill>
                  <a:schemeClr val="accent1">
                    <a:lumMod val="75000"/>
                  </a:schemeClr>
                </a:solidFill>
                <a:latin typeface="Aachen" panose="02020500000000000000" pitchFamily="18" charset="0"/>
                <a:ea typeface="Aachen" panose="02020500000000000000" pitchFamily="18" charset="0"/>
                <a:cs typeface="Aachen" panose="02020500000000000000" pitchFamily="18" charset="0"/>
              </a:rPr>
              <a:t>Cấu tạo</a:t>
            </a:r>
            <a:endParaRPr lang="vi-VN" sz="3200" b="1" dirty="0">
              <a:solidFill>
                <a:schemeClr val="accent1">
                  <a:lumMod val="75000"/>
                </a:schemeClr>
              </a:solidFill>
              <a:latin typeface="Aachen" panose="02020500000000000000" pitchFamily="18" charset="0"/>
              <a:ea typeface="Aachen" panose="02020500000000000000" pitchFamily="18" charset="0"/>
              <a:cs typeface="Aachen" panose="02020500000000000000" pitchFamily="18" charset="0"/>
            </a:endParaRPr>
          </a:p>
        </p:txBody>
      </p:sp>
      <p:grpSp>
        <p:nvGrpSpPr>
          <p:cNvPr id="32" name="Group 25"/>
          <p:cNvGrpSpPr>
            <a:grpSpLocks/>
          </p:cNvGrpSpPr>
          <p:nvPr/>
        </p:nvGrpSpPr>
        <p:grpSpPr bwMode="auto">
          <a:xfrm>
            <a:off x="221828" y="1379166"/>
            <a:ext cx="528637" cy="512762"/>
            <a:chOff x="107" y="837"/>
            <a:chExt cx="333" cy="323"/>
          </a:xfrm>
        </p:grpSpPr>
        <p:pic>
          <p:nvPicPr>
            <p:cNvPr id="33" name="Oval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 y="837"/>
              <a:ext cx="327"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27"/>
            <p:cNvSpPr txBox="1">
              <a:spLocks noChangeArrowheads="1"/>
            </p:cNvSpPr>
            <p:nvPr/>
          </p:nvSpPr>
          <p:spPr bwMode="auto">
            <a:xfrm>
              <a:off x="162" y="886"/>
              <a:ext cx="27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sz="2000" b="1">
                <a:solidFill>
                  <a:schemeClr val="hlink"/>
                </a:solidFill>
                <a:latin typeface="Calibri" panose="020F0502020204030204" pitchFamily="34" charset="0"/>
              </a:endParaRPr>
            </a:p>
          </p:txBody>
        </p:sp>
      </p:grpSp>
      <p:sp>
        <p:nvSpPr>
          <p:cNvPr id="30" name="AutoShape 43"/>
          <p:cNvSpPr>
            <a:spLocks noChangeArrowheads="1"/>
          </p:cNvSpPr>
          <p:nvPr/>
        </p:nvSpPr>
        <p:spPr bwMode="auto">
          <a:xfrm flipH="1">
            <a:off x="1801907" y="5507037"/>
            <a:ext cx="7351057" cy="1350963"/>
          </a:xfrm>
          <a:prstGeom prst="homePlate">
            <a:avLst>
              <a:gd name="adj" fmla="val 29394"/>
            </a:avLst>
          </a:prstGeom>
          <a:gradFill rotWithShape="1">
            <a:gsLst>
              <a:gs pos="0">
                <a:schemeClr val="accent1">
                  <a:lumMod val="40000"/>
                  <a:lumOff val="60000"/>
                </a:schemeClr>
              </a:gs>
              <a:gs pos="50000">
                <a:schemeClr val="tx1"/>
              </a:gs>
              <a:gs pos="100000">
                <a:schemeClr val="accent1">
                  <a:lumMod val="20000"/>
                  <a:lumOff val="80000"/>
                </a:schemeClr>
              </a:gs>
            </a:gsLst>
            <a:lin ang="5400000" scaled="1"/>
          </a:gradFill>
          <a:ln w="9525">
            <a:solidFill>
              <a:schemeClr val="tx1"/>
            </a:solidFill>
            <a:miter lim="800000"/>
            <a:headEnd/>
            <a:tailEnd/>
          </a:ln>
          <a:effectLst/>
          <a:extLst/>
        </p:spPr>
        <p:txBody>
          <a:bodyPr wrap="none" anchor="ctr"/>
          <a:lstStyle/>
          <a:p>
            <a:pPr>
              <a:defRPr/>
            </a:pPr>
            <a:endParaRPr lang="en-US">
              <a:latin typeface="Arial" charset="0"/>
            </a:endParaRPr>
          </a:p>
        </p:txBody>
      </p:sp>
      <p:sp>
        <p:nvSpPr>
          <p:cNvPr id="35" name="Rectangle 71"/>
          <p:cNvSpPr>
            <a:spLocks noChangeArrowheads="1"/>
          </p:cNvSpPr>
          <p:nvPr/>
        </p:nvSpPr>
        <p:spPr bwMode="auto">
          <a:xfrm>
            <a:off x="1801907" y="5968999"/>
            <a:ext cx="73420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sz="2400" b="1" dirty="0" smtClean="0">
                <a:solidFill>
                  <a:schemeClr val="bg1"/>
                </a:solidFill>
              </a:rPr>
              <a:t>Kính lúp là một thấu kính hội tụ có tiêu cự ngắn</a:t>
            </a:r>
            <a:endParaRPr lang="en-US" sz="2400" b="1" dirty="0">
              <a:solidFill>
                <a:schemeClr val="bg1"/>
              </a:solidFill>
            </a:endParaRPr>
          </a:p>
        </p:txBody>
      </p:sp>
      <p:pic>
        <p:nvPicPr>
          <p:cNvPr id="4" name="Picture 3"/>
          <p:cNvPicPr>
            <a:picLocks noChangeAspect="1"/>
          </p:cNvPicPr>
          <p:nvPr/>
        </p:nvPicPr>
        <p:blipFill>
          <a:blip r:embed="rId4"/>
          <a:stretch>
            <a:fillRect/>
          </a:stretch>
        </p:blipFill>
        <p:spPr>
          <a:xfrm>
            <a:off x="2563813" y="1316915"/>
            <a:ext cx="4282546" cy="4071397"/>
          </a:xfrm>
          <a:prstGeom prst="rect">
            <a:avLst/>
          </a:prstGeom>
        </p:spPr>
      </p:pic>
      <p:pic>
        <p:nvPicPr>
          <p:cNvPr id="9218" name="Picture 2" descr="Mũi Tên Bohemian Nền Cổ điển, Mũi Tên Bohemian, Phong Cách Boho, Giấy Kết  Cấu Hình nền Vector để tải xuống miễn phí"/>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3889" r="95278"/>
                    </a14:imgEffect>
                  </a14:imgLayer>
                </a14:imgProps>
              </a:ext>
              <a:ext uri="{28A0092B-C50C-407E-A947-70E740481C1C}">
                <a14:useLocalDpi xmlns:a14="http://schemas.microsoft.com/office/drawing/2010/main" val="0"/>
              </a:ext>
            </a:extLst>
          </a:blip>
          <a:srcRect t="19833" b="25452"/>
          <a:stretch/>
        </p:blipFill>
        <p:spPr bwMode="auto">
          <a:xfrm flipH="1">
            <a:off x="0" y="5727650"/>
            <a:ext cx="1851442" cy="101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12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5"/>
                                        </p:tgtEl>
                                        <p:attrNameLst>
                                          <p:attrName>style.visibility</p:attrName>
                                        </p:attrNameLst>
                                      </p:cBhvr>
                                      <p:to>
                                        <p:strVal val="visible"/>
                                      </p:to>
                                    </p:set>
                                    <p:anim calcmode="discrete" valueType="clr">
                                      <p:cBhvr override="childStyle">
                                        <p:cTn id="11" dur="80"/>
                                        <p:tgtEl>
                                          <p:spTgt spid="35"/>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5"/>
                                        </p:tgtEl>
                                        <p:attrNameLst>
                                          <p:attrName>fillcolor</p:attrName>
                                        </p:attrNameLst>
                                      </p:cBhvr>
                                      <p:tavLst>
                                        <p:tav tm="0">
                                          <p:val>
                                            <p:clrVal>
                                              <a:schemeClr val="accent2"/>
                                            </p:clrVal>
                                          </p:val>
                                        </p:tav>
                                        <p:tav tm="50000">
                                          <p:val>
                                            <p:clrVal>
                                              <a:schemeClr val="hlink"/>
                                            </p:clrVal>
                                          </p:val>
                                        </p:tav>
                                      </p:tavLst>
                                    </p:anim>
                                    <p:set>
                                      <p:cBhvr>
                                        <p:cTn id="13" dur="80"/>
                                        <p:tgtEl>
                                          <p:spTgt spid="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Freeform 5"/>
          <p:cNvSpPr/>
          <p:nvPr/>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24840 h 6858000"/>
              <a:gd name="connsiteX3" fmla="*/ 1447800 w 9144000"/>
              <a:gd name="connsiteY3" fmla="*/ 624840 h 6858000"/>
              <a:gd name="connsiteX4" fmla="*/ 22098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624840 h 6858000"/>
              <a:gd name="connsiteX3" fmla="*/ 1447800 w 9144000"/>
              <a:gd name="connsiteY3" fmla="*/ 929640 h 6858000"/>
              <a:gd name="connsiteX4" fmla="*/ 22098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22098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22098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8382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8382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838200 w 9144000"/>
              <a:gd name="connsiteY4" fmla="*/ 33680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838200 w 9144000"/>
              <a:gd name="connsiteY4" fmla="*/ 35966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5966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5966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5966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35966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6537960 h 6858000"/>
              <a:gd name="connsiteX5" fmla="*/ 9144000 w 9144000"/>
              <a:gd name="connsiteY5" fmla="*/ 6537960 h 6858000"/>
              <a:gd name="connsiteX6" fmla="*/ 9144000 w 9144000"/>
              <a:gd name="connsiteY6" fmla="*/ 6858000 h 6858000"/>
              <a:gd name="connsiteX7" fmla="*/ 0 w 9144000"/>
              <a:gd name="connsiteY7" fmla="*/ 6858000 h 6858000"/>
              <a:gd name="connsiteX8" fmla="*/ 0 w 9144000"/>
              <a:gd name="connsiteY8"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6537960 h 6858000"/>
              <a:gd name="connsiteX5" fmla="*/ 9144000 w 9144000"/>
              <a:gd name="connsiteY5" fmla="*/ 6537960 h 6858000"/>
              <a:gd name="connsiteX6" fmla="*/ 9144000 w 9144000"/>
              <a:gd name="connsiteY6" fmla="*/ 6858000 h 6858000"/>
              <a:gd name="connsiteX7" fmla="*/ 0 w 9144000"/>
              <a:gd name="connsiteY7" fmla="*/ 6858000 h 6858000"/>
              <a:gd name="connsiteX8" fmla="*/ 0 w 9144000"/>
              <a:gd name="connsiteY8"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6537960 h 6858000"/>
              <a:gd name="connsiteX5" fmla="*/ 9144000 w 9144000"/>
              <a:gd name="connsiteY5" fmla="*/ 6537960 h 6858000"/>
              <a:gd name="connsiteX6" fmla="*/ 9144000 w 9144000"/>
              <a:gd name="connsiteY6" fmla="*/ 6858000 h 6858000"/>
              <a:gd name="connsiteX7" fmla="*/ 0 w 9144000"/>
              <a:gd name="connsiteY7" fmla="*/ 6858000 h 6858000"/>
              <a:gd name="connsiteX8" fmla="*/ 0 w 9144000"/>
              <a:gd name="connsiteY8"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615440 w 9144000"/>
              <a:gd name="connsiteY4" fmla="*/ 35204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6537960 h 6858000"/>
              <a:gd name="connsiteX5" fmla="*/ 9144000 w 9144000"/>
              <a:gd name="connsiteY5" fmla="*/ 6537960 h 6858000"/>
              <a:gd name="connsiteX6" fmla="*/ 9144000 w 9144000"/>
              <a:gd name="connsiteY6" fmla="*/ 6858000 h 6858000"/>
              <a:gd name="connsiteX7" fmla="*/ 0 w 9144000"/>
              <a:gd name="connsiteY7" fmla="*/ 6858000 h 6858000"/>
              <a:gd name="connsiteX8" fmla="*/ 0 w 9144000"/>
              <a:gd name="connsiteY8" fmla="*/ 0 h 6858000"/>
              <a:gd name="connsiteX0" fmla="*/ 0 w 9144000"/>
              <a:gd name="connsiteY0" fmla="*/ 0 h 6858000"/>
              <a:gd name="connsiteX1" fmla="*/ 9144000 w 9144000"/>
              <a:gd name="connsiteY1" fmla="*/ 0 h 6858000"/>
              <a:gd name="connsiteX2" fmla="*/ 9144000 w 9144000"/>
              <a:gd name="connsiteY2" fmla="*/ 929640 h 6858000"/>
              <a:gd name="connsiteX3" fmla="*/ 1447800 w 9144000"/>
              <a:gd name="connsiteY3" fmla="*/ 929640 h 6858000"/>
              <a:gd name="connsiteX4" fmla="*/ 1371600 w 9144000"/>
              <a:gd name="connsiteY4" fmla="*/ 6537960 h 6858000"/>
              <a:gd name="connsiteX5" fmla="*/ 9144000 w 9144000"/>
              <a:gd name="connsiteY5" fmla="*/ 6537960 h 6858000"/>
              <a:gd name="connsiteX6" fmla="*/ 9144000 w 9144000"/>
              <a:gd name="connsiteY6" fmla="*/ 6858000 h 6858000"/>
              <a:gd name="connsiteX7" fmla="*/ 0 w 9144000"/>
              <a:gd name="connsiteY7" fmla="*/ 6858000 h 6858000"/>
              <a:gd name="connsiteX8" fmla="*/ 0 w 9144000"/>
              <a:gd name="connsiteY8" fmla="*/ 0 h 6858000"/>
              <a:gd name="connsiteX0" fmla="*/ 0 w 9144000"/>
              <a:gd name="connsiteY0" fmla="*/ 0 h 6858000"/>
              <a:gd name="connsiteX1" fmla="*/ 9144000 w 9144000"/>
              <a:gd name="connsiteY1" fmla="*/ 0 h 6858000"/>
              <a:gd name="connsiteX2" fmla="*/ 9144000 w 9144000"/>
              <a:gd name="connsiteY2" fmla="*/ 929640 h 6858000"/>
              <a:gd name="connsiteX3" fmla="*/ 2590800 w 9144000"/>
              <a:gd name="connsiteY3" fmla="*/ 929640 h 6858000"/>
              <a:gd name="connsiteX4" fmla="*/ 1371600 w 9144000"/>
              <a:gd name="connsiteY4" fmla="*/ 6537960 h 6858000"/>
              <a:gd name="connsiteX5" fmla="*/ 9144000 w 9144000"/>
              <a:gd name="connsiteY5" fmla="*/ 6537960 h 6858000"/>
              <a:gd name="connsiteX6" fmla="*/ 9144000 w 9144000"/>
              <a:gd name="connsiteY6" fmla="*/ 6858000 h 6858000"/>
              <a:gd name="connsiteX7" fmla="*/ 0 w 9144000"/>
              <a:gd name="connsiteY7" fmla="*/ 6858000 h 6858000"/>
              <a:gd name="connsiteX8" fmla="*/ 0 w 9144000"/>
              <a:gd name="connsiteY8" fmla="*/ 0 h 6858000"/>
              <a:gd name="connsiteX0" fmla="*/ 0 w 9144000"/>
              <a:gd name="connsiteY0" fmla="*/ 0 h 6858000"/>
              <a:gd name="connsiteX1" fmla="*/ 9144000 w 9144000"/>
              <a:gd name="connsiteY1" fmla="*/ 0 h 6858000"/>
              <a:gd name="connsiteX2" fmla="*/ 9144000 w 9144000"/>
              <a:gd name="connsiteY2" fmla="*/ 929640 h 6858000"/>
              <a:gd name="connsiteX3" fmla="*/ 2362200 w 9144000"/>
              <a:gd name="connsiteY3" fmla="*/ 929640 h 6858000"/>
              <a:gd name="connsiteX4" fmla="*/ 1371600 w 9144000"/>
              <a:gd name="connsiteY4" fmla="*/ 6537960 h 6858000"/>
              <a:gd name="connsiteX5" fmla="*/ 9144000 w 9144000"/>
              <a:gd name="connsiteY5" fmla="*/ 6537960 h 6858000"/>
              <a:gd name="connsiteX6" fmla="*/ 9144000 w 9144000"/>
              <a:gd name="connsiteY6" fmla="*/ 6858000 h 6858000"/>
              <a:gd name="connsiteX7" fmla="*/ 0 w 9144000"/>
              <a:gd name="connsiteY7" fmla="*/ 6858000 h 6858000"/>
              <a:gd name="connsiteX8" fmla="*/ 0 w 9144000"/>
              <a:gd name="connsiteY8" fmla="*/ 0 h 6858000"/>
              <a:gd name="connsiteX0" fmla="*/ 0 w 9144000"/>
              <a:gd name="connsiteY0" fmla="*/ 0 h 6858000"/>
              <a:gd name="connsiteX1" fmla="*/ 9144000 w 9144000"/>
              <a:gd name="connsiteY1" fmla="*/ 0 h 6858000"/>
              <a:gd name="connsiteX2" fmla="*/ 9144000 w 9144000"/>
              <a:gd name="connsiteY2" fmla="*/ 929640 h 6858000"/>
              <a:gd name="connsiteX3" fmla="*/ 2362200 w 9144000"/>
              <a:gd name="connsiteY3" fmla="*/ 929640 h 6858000"/>
              <a:gd name="connsiteX4" fmla="*/ 1432560 w 9144000"/>
              <a:gd name="connsiteY4" fmla="*/ 929640 h 6858000"/>
              <a:gd name="connsiteX5" fmla="*/ 13716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2362200 w 9144000"/>
              <a:gd name="connsiteY3" fmla="*/ 929640 h 6858000"/>
              <a:gd name="connsiteX4" fmla="*/ 1432560 w 9144000"/>
              <a:gd name="connsiteY4" fmla="*/ 929640 h 6858000"/>
              <a:gd name="connsiteX5" fmla="*/ 2438400 w 9144000"/>
              <a:gd name="connsiteY5" fmla="*/ 6537960 h 6858000"/>
              <a:gd name="connsiteX6" fmla="*/ 9144000 w 9144000"/>
              <a:gd name="connsiteY6" fmla="*/ 6537960 h 6858000"/>
              <a:gd name="connsiteX7" fmla="*/ 9144000 w 9144000"/>
              <a:gd name="connsiteY7" fmla="*/ 6858000 h 6858000"/>
              <a:gd name="connsiteX8" fmla="*/ 0 w 9144000"/>
              <a:gd name="connsiteY8" fmla="*/ 6858000 h 6858000"/>
              <a:gd name="connsiteX9" fmla="*/ 0 w 9144000"/>
              <a:gd name="connsiteY9" fmla="*/ 0 h 6858000"/>
              <a:gd name="connsiteX0" fmla="*/ 0 w 9144000"/>
              <a:gd name="connsiteY0" fmla="*/ 0 h 6858000"/>
              <a:gd name="connsiteX1" fmla="*/ 9144000 w 9144000"/>
              <a:gd name="connsiteY1" fmla="*/ 0 h 6858000"/>
              <a:gd name="connsiteX2" fmla="*/ 9144000 w 9144000"/>
              <a:gd name="connsiteY2" fmla="*/ 929640 h 6858000"/>
              <a:gd name="connsiteX3" fmla="*/ 1432560 w 9144000"/>
              <a:gd name="connsiteY3" fmla="*/ 929640 h 6858000"/>
              <a:gd name="connsiteX4" fmla="*/ 2438400 w 9144000"/>
              <a:gd name="connsiteY4" fmla="*/ 6537960 h 6858000"/>
              <a:gd name="connsiteX5" fmla="*/ 9144000 w 9144000"/>
              <a:gd name="connsiteY5" fmla="*/ 6537960 h 6858000"/>
              <a:gd name="connsiteX6" fmla="*/ 9144000 w 9144000"/>
              <a:gd name="connsiteY6" fmla="*/ 6858000 h 6858000"/>
              <a:gd name="connsiteX7" fmla="*/ 0 w 9144000"/>
              <a:gd name="connsiteY7" fmla="*/ 6858000 h 6858000"/>
              <a:gd name="connsiteX8" fmla="*/ 0 w 9144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a:moveTo>
                  <a:pt x="0" y="0"/>
                </a:moveTo>
                <a:lnTo>
                  <a:pt x="9144000" y="0"/>
                </a:lnTo>
                <a:lnTo>
                  <a:pt x="9144000" y="929640"/>
                </a:lnTo>
                <a:lnTo>
                  <a:pt x="1432560" y="929640"/>
                </a:lnTo>
                <a:lnTo>
                  <a:pt x="2438400" y="6537960"/>
                </a:lnTo>
                <a:lnTo>
                  <a:pt x="9144000" y="6537960"/>
                </a:lnTo>
                <a:lnTo>
                  <a:pt x="9144000" y="6858000"/>
                </a:lnTo>
                <a:lnTo>
                  <a:pt x="0" y="6858000"/>
                </a:lnTo>
                <a:lnTo>
                  <a:pt x="0" y="0"/>
                </a:lnTo>
                <a:close/>
              </a:path>
            </a:pathLst>
          </a:custGeom>
          <a:solidFill>
            <a:schemeClr val="accent4">
              <a:lumMod val="75000"/>
            </a:schemeClr>
          </a:solidFill>
          <a:effectLst>
            <a:glow rad="139700">
              <a:schemeClr val="accent4">
                <a:satMod val="175000"/>
                <a:alpha val="40000"/>
              </a:schemeClr>
            </a:glow>
            <a:innerShdw blurRad="63500" dist="50800" dir="2700000">
              <a:prstClr val="black">
                <a:alpha val="50000"/>
              </a:prstClr>
            </a:innerShdw>
            <a:softEdge rad="317500"/>
          </a:effectLst>
          <a:scene3d>
            <a:camera prst="orthographicFront">
              <a:rot lat="0" lon="0" rev="0"/>
            </a:camera>
            <a:lightRig rig="threePt" dir="t">
              <a:rot lat="0" lon="0" rev="1200000"/>
            </a:lightRig>
          </a:scene3d>
          <a:sp3d>
            <a:bevelT w="63500" h="25400" prst="hardEdge"/>
          </a:sp3d>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a:p>
        </p:txBody>
      </p:sp>
      <p:sp>
        <p:nvSpPr>
          <p:cNvPr id="97285" name="AutoShape 72"/>
          <p:cNvSpPr>
            <a:spLocks noChangeArrowheads="1"/>
          </p:cNvSpPr>
          <p:nvPr/>
        </p:nvSpPr>
        <p:spPr bwMode="auto">
          <a:xfrm>
            <a:off x="3781425" y="1389063"/>
            <a:ext cx="4662488" cy="957262"/>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sz="2400" b="1">
              <a:latin typeface="Aachen" panose="02020500000000000000" pitchFamily="18" charset="0"/>
              <a:ea typeface="Aachen" panose="02020500000000000000" pitchFamily="18" charset="0"/>
              <a:cs typeface="Aachen" panose="02020500000000000000" pitchFamily="18" charset="0"/>
            </a:endParaRPr>
          </a:p>
        </p:txBody>
      </p:sp>
      <p:sp>
        <p:nvSpPr>
          <p:cNvPr id="16" name="Can 15"/>
          <p:cNvSpPr/>
          <p:nvPr/>
        </p:nvSpPr>
        <p:spPr>
          <a:xfrm>
            <a:off x="386159" y="530541"/>
            <a:ext cx="220028" cy="1963434"/>
          </a:xfrm>
          <a:prstGeom prst="can">
            <a:avLst>
              <a:gd name="adj" fmla="val 37857"/>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4345" name="Can 22"/>
          <p:cNvGrpSpPr>
            <a:grpSpLocks/>
          </p:cNvGrpSpPr>
          <p:nvPr/>
        </p:nvGrpSpPr>
        <p:grpSpPr bwMode="auto">
          <a:xfrm>
            <a:off x="125413" y="2406650"/>
            <a:ext cx="1270000" cy="341313"/>
            <a:chOff x="0" y="2742"/>
            <a:chExt cx="1225" cy="215"/>
          </a:xfrm>
        </p:grpSpPr>
        <p:pic>
          <p:nvPicPr>
            <p:cNvPr id="14376" name="Can 2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2"/>
              <a:ext cx="122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7" name="Text Box 11"/>
            <p:cNvSpPr txBox="1">
              <a:spLocks noChangeArrowheads="1"/>
            </p:cNvSpPr>
            <p:nvPr/>
          </p:nvSpPr>
          <p:spPr bwMode="auto">
            <a:xfrm rot="-5400000">
              <a:off x="556" y="2302"/>
              <a:ext cx="144" cy="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grpSp>
      <p:sp>
        <p:nvSpPr>
          <p:cNvPr id="24" name="Oval 23"/>
          <p:cNvSpPr/>
          <p:nvPr/>
        </p:nvSpPr>
        <p:spPr>
          <a:xfrm>
            <a:off x="295592" y="2338070"/>
            <a:ext cx="365761" cy="365760"/>
          </a:xfrm>
          <a:prstGeom prst="ellipse">
            <a:avLst/>
          </a:prstGeom>
          <a:scene3d>
            <a:camera prst="orthographicFront"/>
            <a:lightRig rig="threePt" dir="t"/>
          </a:scene3d>
          <a:sp3d>
            <a:bevelT prst="slope"/>
          </a:sp3d>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a:xfrm>
            <a:off x="297498" y="259080"/>
            <a:ext cx="365759" cy="365760"/>
          </a:xfrm>
          <a:prstGeom prst="ellipse">
            <a:avLst/>
          </a:prstGeom>
          <a:solidFill>
            <a:srgbClr val="FFFF00"/>
          </a:solidFill>
          <a:scene3d>
            <a:camera prst="orthographicFront"/>
            <a:lightRig rig="threePt" dir="t"/>
          </a:scene3d>
          <a:sp3d>
            <a:bevelT prst="slope"/>
          </a:sp3d>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en-US"/>
          </a:p>
        </p:txBody>
      </p:sp>
      <p:pic>
        <p:nvPicPr>
          <p:cNvPr id="14355" name="Flowchart: Display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1106488"/>
            <a:ext cx="2025651"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lowchart: Display 8"/>
          <p:cNvSpPr/>
          <p:nvPr/>
        </p:nvSpPr>
        <p:spPr>
          <a:xfrm>
            <a:off x="70436" y="1128077"/>
            <a:ext cx="1872228" cy="838201"/>
          </a:xfrm>
          <a:prstGeom prst="flowChartDisplay">
            <a:avLst/>
          </a:prstGeom>
          <a:effectLst>
            <a:glow rad="228600">
              <a:schemeClr val="accent6">
                <a:satMod val="175000"/>
                <a:alpha val="40000"/>
              </a:schemeClr>
            </a:glow>
            <a:outerShdw blurRad="40000" dist="20000" dir="5400000" rotWithShape="0">
              <a:srgbClr val="000000">
                <a:alpha val="38000"/>
              </a:srgbClr>
            </a:outerShdw>
          </a:effectLst>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a:p>
        </p:txBody>
      </p:sp>
      <p:grpSp>
        <p:nvGrpSpPr>
          <p:cNvPr id="14359" name="Group 25"/>
          <p:cNvGrpSpPr>
            <a:grpSpLocks/>
          </p:cNvGrpSpPr>
          <p:nvPr/>
        </p:nvGrpSpPr>
        <p:grpSpPr bwMode="auto">
          <a:xfrm>
            <a:off x="214313" y="1300163"/>
            <a:ext cx="528637" cy="512762"/>
            <a:chOff x="107" y="837"/>
            <a:chExt cx="333" cy="323"/>
          </a:xfrm>
        </p:grpSpPr>
        <p:pic>
          <p:nvPicPr>
            <p:cNvPr id="14374" name="Oval 2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 y="837"/>
              <a:ext cx="327"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5" name="Text Box 27"/>
            <p:cNvSpPr txBox="1">
              <a:spLocks noChangeArrowheads="1"/>
            </p:cNvSpPr>
            <p:nvPr/>
          </p:nvSpPr>
          <p:spPr bwMode="auto">
            <a:xfrm>
              <a:off x="162" y="886"/>
              <a:ext cx="27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sz="2000" b="1">
                <a:solidFill>
                  <a:schemeClr val="hlink"/>
                </a:solidFill>
                <a:latin typeface="Calibri" panose="020F0502020204030204" pitchFamily="34" charset="0"/>
              </a:endParaRPr>
            </a:p>
          </p:txBody>
        </p:sp>
      </p:grpSp>
      <p:sp>
        <p:nvSpPr>
          <p:cNvPr id="29" name="Freeform 28"/>
          <p:cNvSpPr/>
          <p:nvPr/>
        </p:nvSpPr>
        <p:spPr>
          <a:xfrm>
            <a:off x="184150" y="5100637"/>
            <a:ext cx="2011680" cy="1463040"/>
          </a:xfrm>
          <a:custGeom>
            <a:avLst/>
            <a:gdLst>
              <a:gd name="connsiteX0" fmla="*/ 0 w 2011680"/>
              <a:gd name="connsiteY0" fmla="*/ 0 h 1584960"/>
              <a:gd name="connsiteX1" fmla="*/ 1676400 w 2011680"/>
              <a:gd name="connsiteY1" fmla="*/ 0 h 1584960"/>
              <a:gd name="connsiteX2" fmla="*/ 2011680 w 2011680"/>
              <a:gd name="connsiteY2" fmla="*/ 1584960 h 1584960"/>
              <a:gd name="connsiteX3" fmla="*/ 30480 w 2011680"/>
              <a:gd name="connsiteY3" fmla="*/ 1584960 h 1584960"/>
              <a:gd name="connsiteX4" fmla="*/ 0 w 2011680"/>
              <a:gd name="connsiteY4" fmla="*/ 0 h 158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1584960">
                <a:moveTo>
                  <a:pt x="0" y="0"/>
                </a:moveTo>
                <a:lnTo>
                  <a:pt x="1676400" y="0"/>
                </a:lnTo>
                <a:lnTo>
                  <a:pt x="2011680" y="1584960"/>
                </a:lnTo>
                <a:lnTo>
                  <a:pt x="30480" y="1584960"/>
                </a:lnTo>
                <a:lnTo>
                  <a:pt x="0" y="0"/>
                </a:lnTo>
                <a:close/>
              </a:path>
            </a:pathLst>
          </a:custGeom>
          <a:effectLst>
            <a:glow rad="228600">
              <a:schemeClr val="accent5">
                <a:satMod val="175000"/>
                <a:alpha val="40000"/>
              </a:schemeClr>
            </a:glow>
            <a:outerShdw blurRad="40000" dist="20000" dir="5400000" rotWithShape="0">
              <a:srgbClr val="000000">
                <a:alpha val="38000"/>
              </a:srgbClr>
            </a:outerShdw>
          </a:effectLst>
          <a:scene3d>
            <a:camera prst="orthographicFront"/>
            <a:lightRig rig="threePt" dir="t"/>
          </a:scene3d>
          <a:sp3d>
            <a:bevelT prst="slope"/>
          </a:sp3d>
        </p:spPr>
        <p:style>
          <a:lnRef idx="3">
            <a:schemeClr val="lt1"/>
          </a:lnRef>
          <a:fillRef idx="1">
            <a:schemeClr val="accent4"/>
          </a:fillRef>
          <a:effectRef idx="1">
            <a:schemeClr val="accent4"/>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7316" name="Rectangle 71"/>
          <p:cNvSpPr>
            <a:spLocks noChangeArrowheads="1"/>
          </p:cNvSpPr>
          <p:nvPr/>
        </p:nvSpPr>
        <p:spPr bwMode="auto">
          <a:xfrm>
            <a:off x="3865563" y="1556544"/>
            <a:ext cx="4502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sz="2800" b="1" dirty="0" smtClean="0">
                <a:latin typeface="Aachen" panose="02020500000000000000" pitchFamily="18" charset="0"/>
                <a:ea typeface="Aachen" panose="02020500000000000000" pitchFamily="18" charset="0"/>
                <a:cs typeface="Aachen" panose="02020500000000000000" pitchFamily="18" charset="0"/>
              </a:rPr>
              <a:t>Kính lúp dùng để làm gì?</a:t>
            </a:r>
            <a:endParaRPr lang="vi-VN" sz="2800" b="1" dirty="0">
              <a:latin typeface="Aachen" panose="02020500000000000000" pitchFamily="18" charset="0"/>
              <a:ea typeface="Aachen" panose="02020500000000000000" pitchFamily="18" charset="0"/>
              <a:cs typeface="Aachen" panose="02020500000000000000" pitchFamily="18" charset="0"/>
            </a:endParaRPr>
          </a:p>
        </p:txBody>
      </p:sp>
      <p:sp>
        <p:nvSpPr>
          <p:cNvPr id="11" name="Rounded Rectangle 10"/>
          <p:cNvSpPr/>
          <p:nvPr/>
        </p:nvSpPr>
        <p:spPr>
          <a:xfrm>
            <a:off x="2343150" y="1385888"/>
            <a:ext cx="1382713" cy="957262"/>
          </a:xfrm>
          <a:prstGeom prst="roundRect">
            <a:avLst/>
          </a:prstGeom>
          <a:solidFill>
            <a:schemeClr val="accent1">
              <a:lumMod val="50000"/>
            </a:schemeClr>
          </a:solidFill>
          <a:ln>
            <a:solidFill>
              <a:schemeClr val="tx1"/>
            </a:solidFill>
          </a:ln>
          <a:effectLst>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endParaRPr lang="en-US">
              <a:solidFill>
                <a:schemeClr val="tx2">
                  <a:lumMod val="75000"/>
                </a:schemeClr>
              </a:solidFill>
            </a:endParaRPr>
          </a:p>
        </p:txBody>
      </p:sp>
      <p:sp>
        <p:nvSpPr>
          <p:cNvPr id="216116" name="Rectangle 52"/>
          <p:cNvSpPr>
            <a:spLocks noChangeArrowheads="1"/>
          </p:cNvSpPr>
          <p:nvPr/>
        </p:nvSpPr>
        <p:spPr bwMode="auto">
          <a:xfrm>
            <a:off x="2228850" y="1244600"/>
            <a:ext cx="163671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7200" b="1" dirty="0">
                <a:solidFill>
                  <a:srgbClr val="FFFF00"/>
                </a:solidFill>
                <a:latin typeface="Aachen" panose="02020500000000000000" pitchFamily="18" charset="0"/>
                <a:ea typeface="Aachen" panose="02020500000000000000" pitchFamily="18" charset="0"/>
                <a:cs typeface="Aachen" panose="02020500000000000000" pitchFamily="18" charset="0"/>
              </a:rPr>
              <a:t>?</a:t>
            </a:r>
          </a:p>
        </p:txBody>
      </p:sp>
      <p:grpSp>
        <p:nvGrpSpPr>
          <p:cNvPr id="14368" name="Group 39"/>
          <p:cNvGrpSpPr>
            <a:grpSpLocks/>
          </p:cNvGrpSpPr>
          <p:nvPr/>
        </p:nvGrpSpPr>
        <p:grpSpPr bwMode="auto">
          <a:xfrm>
            <a:off x="241300" y="5292725"/>
            <a:ext cx="1812925" cy="1187450"/>
            <a:chOff x="152" y="3334"/>
            <a:chExt cx="1142" cy="748"/>
          </a:xfrm>
        </p:grpSpPr>
        <p:pic>
          <p:nvPicPr>
            <p:cNvPr id="14369" name="Picture 40" descr="felix"/>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 y="3334"/>
              <a:ext cx="1142" cy="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Picture 41" descr="lollipop[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5" y="3971"/>
              <a:ext cx="107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4" name="Picture 4" descr="LS1003457-001 : 유사이미지 - 게티이미지코리아"/>
          <p:cNvPicPr>
            <a:picLocks noChangeAspect="1" noChangeArrowheads="1"/>
          </p:cNvPicPr>
          <p:nvPr/>
        </p:nvPicPr>
        <p:blipFill rotWithShape="1">
          <a:blip r:embed="rId7">
            <a:extLst>
              <a:ext uri="{28A0092B-C50C-407E-A947-70E740481C1C}">
                <a14:useLocalDpi xmlns:a14="http://schemas.microsoft.com/office/drawing/2010/main" val="0"/>
              </a:ext>
            </a:extLst>
          </a:blip>
          <a:srcRect t="19053"/>
          <a:stretch/>
        </p:blipFill>
        <p:spPr bwMode="auto">
          <a:xfrm>
            <a:off x="5781675" y="2674285"/>
            <a:ext cx="3362325" cy="37471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56805" y="111124"/>
            <a:ext cx="5638083" cy="646331"/>
          </a:xfrm>
          <a:prstGeom prst="rect">
            <a:avLst/>
          </a:prstGeom>
        </p:spPr>
        <p:txBody>
          <a:bodyPr wrap="none">
            <a:spAutoFit/>
          </a:bodyPr>
          <a:lstStyle/>
          <a:p>
            <a:pPr algn="ctr"/>
            <a:r>
              <a:rPr lang="en-US" sz="3600" dirty="0">
                <a:latin typeface="Aachen" panose="02020500000000000000" pitchFamily="18" charset="0"/>
                <a:ea typeface="Aachen" panose="02020500000000000000" pitchFamily="18" charset="0"/>
                <a:cs typeface="Aachen" panose="02020500000000000000" pitchFamily="18" charset="0"/>
              </a:rPr>
              <a:t>PHẦN 1: KÍNH LÚP LÀ GÌ?</a:t>
            </a:r>
          </a:p>
        </p:txBody>
      </p:sp>
    </p:spTree>
    <p:extLst>
      <p:ext uri="{BB962C8B-B14F-4D97-AF65-F5344CB8AC3E}">
        <p14:creationId xmlns:p14="http://schemas.microsoft.com/office/powerpoint/2010/main" val="23345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16116"/>
                                        </p:tgtEl>
                                        <p:attrNameLst>
                                          <p:attrName>style.visibility</p:attrName>
                                        </p:attrNameLst>
                                      </p:cBhvr>
                                      <p:to>
                                        <p:strVal val="visible"/>
                                      </p:to>
                                    </p:set>
                                  </p:childTnLst>
                                </p:cTn>
                              </p:par>
                            </p:childTnLst>
                          </p:cTn>
                        </p:par>
                        <p:par>
                          <p:cTn id="7" fill="hold">
                            <p:stCondLst>
                              <p:cond delay="75"/>
                            </p:stCondLst>
                            <p:childTnLst>
                              <p:par>
                                <p:cTn id="8" presetID="22" presetClass="entr" presetSubtype="8" fill="hold" grpId="0" nodeType="afterEffect">
                                  <p:stCondLst>
                                    <p:cond delay="0"/>
                                  </p:stCondLst>
                                  <p:childTnLst>
                                    <p:set>
                                      <p:cBhvr>
                                        <p:cTn id="9" dur="1" fill="hold">
                                          <p:stCondLst>
                                            <p:cond delay="0"/>
                                          </p:stCondLst>
                                        </p:cTn>
                                        <p:tgtEl>
                                          <p:spTgt spid="97285"/>
                                        </p:tgtEl>
                                        <p:attrNameLst>
                                          <p:attrName>style.visibility</p:attrName>
                                        </p:attrNameLst>
                                      </p:cBhvr>
                                      <p:to>
                                        <p:strVal val="visible"/>
                                      </p:to>
                                    </p:set>
                                    <p:animEffect transition="in" filter="wipe(left)">
                                      <p:cBhvr>
                                        <p:cTn id="10" dur="500"/>
                                        <p:tgtEl>
                                          <p:spTgt spid="97285"/>
                                        </p:tgtEl>
                                      </p:cBhvr>
                                    </p:animEffect>
                                  </p:childTnLst>
                                </p:cTn>
                              </p:par>
                            </p:childTnLst>
                          </p:cTn>
                        </p:par>
                        <p:par>
                          <p:cTn id="11" fill="hold">
                            <p:stCondLst>
                              <p:cond delay="575"/>
                            </p:stCondLst>
                            <p:childTnLst>
                              <p:par>
                                <p:cTn id="12" presetID="1" presetClass="entr" presetSubtype="0" fill="hold" grpId="0" nodeType="afterEffect">
                                  <p:stCondLst>
                                    <p:cond delay="0"/>
                                  </p:stCondLst>
                                  <p:iterate type="lt">
                                    <p:tmAbs val="75"/>
                                  </p:iterate>
                                  <p:childTnLst>
                                    <p:set>
                                      <p:cBhvr>
                                        <p:cTn id="13" dur="1" fill="hold">
                                          <p:stCondLst>
                                            <p:cond delay="74"/>
                                          </p:stCondLst>
                                        </p:cTn>
                                        <p:tgtEl>
                                          <p:spTgt spid="97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nimBg="1" autoUpdateAnimBg="0"/>
      <p:bldP spid="97316" grpId="0" autoUpdateAnimBg="0"/>
      <p:bldP spid="216116"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225</TotalTime>
  <Words>1513</Words>
  <Application>Microsoft Office PowerPoint</Application>
  <PresentationFormat>On-screen Show (4:3)</PresentationFormat>
  <Paragraphs>249</Paragraphs>
  <Slides>32</Slides>
  <Notes>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32</vt:i4>
      </vt:variant>
    </vt:vector>
  </HeadingPairs>
  <TitlesOfParts>
    <vt:vector size="37" baseType="lpstr">
      <vt:lpstr>Ion</vt:lpstr>
      <vt:lpstr>3_Office Theme</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thao nguyen</cp:lastModifiedBy>
  <cp:revision>39</cp:revision>
  <dcterms:created xsi:type="dcterms:W3CDTF">2021-11-18T04:54:59Z</dcterms:created>
  <dcterms:modified xsi:type="dcterms:W3CDTF">2022-04-12T13:34:45Z</dcterms:modified>
</cp:coreProperties>
</file>